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56AB"/>
    <a:srgbClr val="EAEA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800">
                <a:latin typeface="Arial Narrow" panose="020B0606020202030204" pitchFamily="34" charset="0"/>
                <a:cs typeface="Times New Roman" panose="02020603050405020304" pitchFamily="18" charset="0"/>
              </a:defRPr>
            </a:pPr>
            <a:r>
              <a:rPr lang="ru-RU" sz="900" dirty="0">
                <a:latin typeface="Arial Narrow" panose="020B0606020202030204" pitchFamily="34" charset="0"/>
                <a:cs typeface="Times New Roman" panose="02020603050405020304" pitchFamily="18" charset="0"/>
              </a:rPr>
              <a:t>Производственный травматизм по отраслям экономики </a:t>
            </a:r>
            <a:endParaRPr lang="ru-RU" sz="9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defRPr sz="800">
                <a:latin typeface="Arial Narrow" panose="020B0606020202030204" pitchFamily="34" charset="0"/>
                <a:cs typeface="Times New Roman" panose="02020603050405020304" pitchFamily="18" charset="0"/>
              </a:defRPr>
            </a:pPr>
            <a:r>
              <a:rPr lang="ru-RU" sz="9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по </a:t>
            </a:r>
            <a:r>
              <a:rPr lang="ru-RU" sz="900" dirty="0">
                <a:latin typeface="Arial Narrow" panose="020B0606020202030204" pitchFamily="34" charset="0"/>
                <a:cs typeface="Times New Roman" panose="02020603050405020304" pitchFamily="18" charset="0"/>
              </a:rPr>
              <a:t>итогам 2014</a:t>
            </a:r>
            <a:r>
              <a:rPr lang="ru-RU" sz="9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 года</a:t>
            </a:r>
            <a:r>
              <a:rPr lang="ru-RU" sz="9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</c:rich>
      </c:tx>
      <c:layout>
        <c:manualLayout>
          <c:xMode val="edge"/>
          <c:yMode val="edge"/>
          <c:x val="0.38277731954766586"/>
          <c:y val="0.1504262975748740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049582373159532"/>
          <c:y val="0.20185606510241499"/>
          <c:w val="0.8619591722089408"/>
          <c:h val="0.35266821345707688"/>
        </c:manualLayout>
      </c:layout>
      <c:bar3DChart>
        <c:barDir val="col"/>
        <c:grouping val="clustered"/>
        <c:varyColors val="0"/>
        <c:ser>
          <c:idx val="0"/>
          <c:order val="0"/>
          <c:spPr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0482180293501212E-2"/>
                  <c:y val="-4.6685340802987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675052410901458E-2"/>
                  <c:y val="-4.6685340802987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482180293501212E-2"/>
                  <c:y val="-4.6685340802987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6750524109014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5786163522011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857442348010906E-3"/>
                  <c:y val="-4.6685340802987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67714884696017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6771488469601761E-2"/>
                  <c:y val="-4.6685340802987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25786163522011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2578616352201132E-2"/>
                  <c:y val="-4.6685340802987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88679245283019E-2"/>
                  <c:y val="-4.6685340802987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25786163522011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482180293501212E-2"/>
                  <c:y val="-4.6685340802987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46750524109014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2758">
                <a:noFill/>
              </a:ln>
            </c:spPr>
            <c:txPr>
              <a:bodyPr/>
              <a:lstStyle/>
              <a:p>
                <a:pPr>
                  <a:defRPr sz="879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Лист4!$A$1:$A$14</c:f>
              <c:strCache>
                <c:ptCount val="14"/>
                <c:pt idx="0">
                  <c:v>Строительная </c:v>
                </c:pt>
                <c:pt idx="1">
                  <c:v>Горно-метал</c:v>
                </c:pt>
                <c:pt idx="2">
                  <c:v>Бюджетные организаций</c:v>
                </c:pt>
                <c:pt idx="3">
                  <c:v>Сельское хозяйство</c:v>
                </c:pt>
                <c:pt idx="4">
                  <c:v>Предприятия малого бизнеса</c:v>
                </c:pt>
                <c:pt idx="5">
                  <c:v>Нефтегазовая отрасль</c:v>
                </c:pt>
                <c:pt idx="6">
                  <c:v>Предприятия коммунального хозяйства</c:v>
                </c:pt>
                <c:pt idx="7">
                  <c:v>Энергетическая отрасль</c:v>
                </c:pt>
                <c:pt idx="8">
                  <c:v>Железнодорожный транспорт</c:v>
                </c:pt>
                <c:pt idx="9">
                  <c:v>Автомобильный транспорт</c:v>
                </c:pt>
                <c:pt idx="10">
                  <c:v>Машиностроительная отрасль</c:v>
                </c:pt>
                <c:pt idx="11">
                  <c:v>Химическая отрасль</c:v>
                </c:pt>
                <c:pt idx="12">
                  <c:v>Предприятия связи</c:v>
                </c:pt>
                <c:pt idx="13">
                  <c:v>Финансовые организаций</c:v>
                </c:pt>
              </c:strCache>
            </c:strRef>
          </c:cat>
          <c:val>
            <c:numRef>
              <c:f>Лист4!$B$1:$B$14</c:f>
              <c:numCache>
                <c:formatCode>General</c:formatCode>
                <c:ptCount val="14"/>
                <c:pt idx="0">
                  <c:v>407</c:v>
                </c:pt>
                <c:pt idx="1">
                  <c:v>298</c:v>
                </c:pt>
                <c:pt idx="2">
                  <c:v>191</c:v>
                </c:pt>
                <c:pt idx="3">
                  <c:v>155</c:v>
                </c:pt>
                <c:pt idx="4">
                  <c:v>112</c:v>
                </c:pt>
                <c:pt idx="5">
                  <c:v>99</c:v>
                </c:pt>
                <c:pt idx="6">
                  <c:v>98</c:v>
                </c:pt>
                <c:pt idx="7">
                  <c:v>72</c:v>
                </c:pt>
                <c:pt idx="8">
                  <c:v>55</c:v>
                </c:pt>
                <c:pt idx="9">
                  <c:v>47</c:v>
                </c:pt>
                <c:pt idx="10">
                  <c:v>23</c:v>
                </c:pt>
                <c:pt idx="11">
                  <c:v>19</c:v>
                </c:pt>
                <c:pt idx="12">
                  <c:v>15</c:v>
                </c:pt>
                <c:pt idx="1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box"/>
        <c:axId val="37636736"/>
        <c:axId val="37638528"/>
        <c:axId val="0"/>
      </c:bar3DChart>
      <c:catAx>
        <c:axId val="3763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latin typeface="Arial Narrow" panose="020B0606020202030204" pitchFamily="34" charset="0"/>
                <a:cs typeface="Times New Roman" panose="02020603050405020304" pitchFamily="18" charset="0"/>
              </a:defRPr>
            </a:pPr>
            <a:endParaRPr lang="ru-RU"/>
          </a:p>
        </c:txPr>
        <c:crossAx val="37638528"/>
        <c:crosses val="autoZero"/>
        <c:auto val="1"/>
        <c:lblAlgn val="ctr"/>
        <c:lblOffset val="100"/>
        <c:noMultiLvlLbl val="0"/>
      </c:catAx>
      <c:valAx>
        <c:axId val="376385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7636736"/>
        <c:crosses val="autoZero"/>
        <c:crossBetween val="between"/>
      </c:valAx>
      <c:spPr>
        <a:noFill/>
        <a:ln w="24149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82E-2"/>
          <c:y val="4.3650793650793704E-2"/>
          <c:w val="0.94907407407408872"/>
          <c:h val="0.517968066491688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неудовлетворительная организация производства работ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512E-3"/>
                  <c:y val="-2.3809523809523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833333333333412E-2"/>
                  <c:y val="-1.9841269841270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7404E-3"/>
                  <c:y val="-1.5873015873015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532</c:v>
                </c:pt>
                <c:pt idx="1">
                  <c:v>456</c:v>
                </c:pt>
                <c:pt idx="2">
                  <c:v>468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грубая неосторожность пострадавшего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83E-2"/>
                  <c:y val="-1.5873015873015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48148148148147E-2"/>
                  <c:y val="-2.3809523809523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9213E-2"/>
                  <c:y val="-3.571428571428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510</c:v>
                </c:pt>
                <c:pt idx="1">
                  <c:v>506</c:v>
                </c:pt>
                <c:pt idx="2">
                  <c:v>614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нарушение правил безопасности и охраны труда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203703703703703E-2"/>
                  <c:y val="-1.1904761904761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916E-2"/>
                  <c:y val="-7.93650793650797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701E-2"/>
                  <c:y val="-1.9841269841270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246</c:v>
                </c:pt>
                <c:pt idx="1">
                  <c:v>189</c:v>
                </c:pt>
                <c:pt idx="2">
                  <c:v>222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недостатки в обучении безопасным приемам труда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412E-2"/>
                  <c:y val="-3.9682539682539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916E-2"/>
                  <c:y val="-3.96825396825394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2037037037037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198</c:v>
                </c:pt>
                <c:pt idx="1">
                  <c:v>184</c:v>
                </c:pt>
                <c:pt idx="2">
                  <c:v>141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нарушение правил автодорожного движения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2037037037037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203703703703703E-2"/>
                  <c:y val="-3.9682539682539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092592592592591E-2"/>
                  <c:y val="-7.93650793650794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</c:strCache>
            </c:strRef>
          </c:cat>
          <c:val>
            <c:numRef>
              <c:f>Лист1!$B$6:$D$6</c:f>
              <c:numCache>
                <c:formatCode>General</c:formatCode>
                <c:ptCount val="3"/>
                <c:pt idx="0">
                  <c:v>162</c:v>
                </c:pt>
                <c:pt idx="1">
                  <c:v>149</c:v>
                </c:pt>
                <c:pt idx="2">
                  <c:v>144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неудовлетворительное техническое состояние зданий, сооружений и др.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574074074074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833333333333492E-2"/>
                  <c:y val="-1.1904761904761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462962962962982E-2"/>
                  <c:y val="-1.5873015873015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</c:strCache>
            </c:strRef>
          </c:cat>
          <c:val>
            <c:numRef>
              <c:f>Лист1!$B$7:$D$7</c:f>
              <c:numCache>
                <c:formatCode>General</c:formatCode>
                <c:ptCount val="3"/>
                <c:pt idx="0">
                  <c:v>104</c:v>
                </c:pt>
                <c:pt idx="1">
                  <c:v>93</c:v>
                </c:pt>
                <c:pt idx="2">
                  <c:v>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6"/>
        <c:gapDepth val="2"/>
        <c:shape val="box"/>
        <c:axId val="37558912"/>
        <c:axId val="37589376"/>
        <c:axId val="0"/>
      </c:bar3DChart>
      <c:catAx>
        <c:axId val="3755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37589376"/>
        <c:crosses val="autoZero"/>
        <c:auto val="1"/>
        <c:lblAlgn val="ctr"/>
        <c:lblOffset val="100"/>
        <c:noMultiLvlLbl val="0"/>
      </c:catAx>
      <c:valAx>
        <c:axId val="375893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7558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9577379851017452E-3"/>
          <c:y val="0.65942871150764193"/>
          <c:w val="0.9868074258341728"/>
          <c:h val="0.3405712884923580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363.5</c:v>
                </c:pt>
                <c:pt idx="1">
                  <c:v>368.2</c:v>
                </c:pt>
                <c:pt idx="2">
                  <c:v>392.2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0379904"/>
        <c:axId val="60381440"/>
        <c:axId val="0"/>
      </c:bar3DChart>
      <c:catAx>
        <c:axId val="603799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60381440"/>
        <c:crosses val="autoZero"/>
        <c:auto val="1"/>
        <c:lblAlgn val="ctr"/>
        <c:lblOffset val="100"/>
        <c:noMultiLvlLbl val="0"/>
      </c:catAx>
      <c:valAx>
        <c:axId val="60381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0379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72164674262999"/>
          <c:y val="0.31949483463386807"/>
          <c:w val="0.66166815980290594"/>
          <c:h val="0.593135213396921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5.5233209216383437E-2"/>
                  <c:y val="-0.16429885360596477"/>
                </c:manualLayout>
              </c:layout>
              <c:spPr/>
              <c:txPr>
                <a:bodyPr/>
                <a:lstStyle/>
                <a:p>
                  <a:pPr>
                    <a:defRPr sz="700" b="1">
                      <a:solidFill>
                        <a:srgbClr val="2B56AB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247937605569413E-2"/>
                  <c:y val="-0.28005122936105609"/>
                </c:manualLayout>
              </c:layout>
              <c:spPr/>
              <c:txPr>
                <a:bodyPr/>
                <a:lstStyle/>
                <a:p>
                  <a:pPr>
                    <a:defRPr sz="700" b="1">
                      <a:solidFill>
                        <a:srgbClr val="2B56AB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8041565180062905"/>
                  <c:y val="4.1450871904403193E-3"/>
                </c:manualLayout>
              </c:layout>
              <c:spPr/>
              <c:txPr>
                <a:bodyPr/>
                <a:lstStyle/>
                <a:p>
                  <a:pPr>
                    <a:defRPr sz="700" b="1">
                      <a:solidFill>
                        <a:srgbClr val="2B56AB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трулоспособное население</c:v>
                </c:pt>
                <c:pt idx="1">
                  <c:v>моложе трудоспособного возраста</c:v>
                </c:pt>
                <c:pt idx="2">
                  <c:v>старше трудоспособного возраста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0.63600000000000012</c:v>
                </c:pt>
                <c:pt idx="1">
                  <c:v>0.26400000000000001</c:v>
                </c:pt>
                <c:pt idx="2" formatCode="0%">
                  <c:v>0.1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1F339F-F02D-4997-B0F0-F012050E1C2E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0C207E-4D95-4C5D-B12C-4E65DAF5DA3F}">
      <dgm:prSet phldrT="[Текст]" custT="1"/>
      <dgm:spPr/>
      <dgm:t>
        <a:bodyPr/>
        <a:lstStyle/>
        <a:p>
          <a:r>
            <a:rPr lang="ru-RU" sz="1800" dirty="0" smtClean="0"/>
            <a:t>Республиканский</a:t>
          </a:r>
          <a:endParaRPr lang="ru-RU" sz="1800" dirty="0"/>
        </a:p>
      </dgm:t>
    </dgm:pt>
    <dgm:pt modelId="{054F29C7-3BB9-47C9-97F3-4E3B858D114F}" type="parTrans" cxnId="{DFF3EA40-0D27-4A39-93D3-E6E263589A8C}">
      <dgm:prSet/>
      <dgm:spPr/>
      <dgm:t>
        <a:bodyPr/>
        <a:lstStyle/>
        <a:p>
          <a:endParaRPr lang="ru-RU" sz="1800"/>
        </a:p>
      </dgm:t>
    </dgm:pt>
    <dgm:pt modelId="{2B059414-0678-437E-94A5-EC59488F9374}" type="sibTrans" cxnId="{DFF3EA40-0D27-4A39-93D3-E6E263589A8C}">
      <dgm:prSet/>
      <dgm:spPr/>
      <dgm:t>
        <a:bodyPr/>
        <a:lstStyle/>
        <a:p>
          <a:endParaRPr lang="ru-RU" sz="1800"/>
        </a:p>
      </dgm:t>
    </dgm:pt>
    <dgm:pt modelId="{1F6ECFD0-6701-4914-AD17-AF5299D2559E}">
      <dgm:prSet phldrT="[Текст]" custT="1"/>
      <dgm:spPr/>
      <dgm:t>
        <a:bodyPr/>
        <a:lstStyle/>
        <a:p>
          <a:r>
            <a:rPr lang="ru-RU" sz="1800" dirty="0" smtClean="0"/>
            <a:t>Отраслевой</a:t>
          </a:r>
          <a:endParaRPr lang="ru-RU" sz="1800" dirty="0"/>
        </a:p>
      </dgm:t>
    </dgm:pt>
    <dgm:pt modelId="{105F6470-D955-4499-87B9-6F38BF3A6D51}" type="parTrans" cxnId="{BED26ABA-A63D-4BB9-9E4C-437C598C6382}">
      <dgm:prSet/>
      <dgm:spPr/>
      <dgm:t>
        <a:bodyPr/>
        <a:lstStyle/>
        <a:p>
          <a:endParaRPr lang="ru-RU" sz="1800"/>
        </a:p>
      </dgm:t>
    </dgm:pt>
    <dgm:pt modelId="{0852E6EC-0C61-4199-9887-17E993CDB1A5}" type="sibTrans" cxnId="{BED26ABA-A63D-4BB9-9E4C-437C598C6382}">
      <dgm:prSet/>
      <dgm:spPr/>
      <dgm:t>
        <a:bodyPr/>
        <a:lstStyle/>
        <a:p>
          <a:endParaRPr lang="ru-RU" sz="1800"/>
        </a:p>
      </dgm:t>
    </dgm:pt>
    <dgm:pt modelId="{C89BFFCD-D8AD-41D7-9005-70C15DB386C2}">
      <dgm:prSet phldrT="[Текст]" custT="1"/>
      <dgm:spPr/>
      <dgm:t>
        <a:bodyPr/>
        <a:lstStyle/>
        <a:p>
          <a:r>
            <a:rPr lang="ru-RU" sz="1800" dirty="0" smtClean="0"/>
            <a:t>Региональный</a:t>
          </a:r>
          <a:endParaRPr lang="ru-RU" sz="1800" dirty="0"/>
        </a:p>
      </dgm:t>
    </dgm:pt>
    <dgm:pt modelId="{418218BB-157F-4CEC-8A14-1CF1A4C7A3FF}" type="parTrans" cxnId="{C49C62C8-576E-4951-9C11-11B780FF3912}">
      <dgm:prSet/>
      <dgm:spPr/>
      <dgm:t>
        <a:bodyPr/>
        <a:lstStyle/>
        <a:p>
          <a:endParaRPr lang="ru-RU" sz="1800"/>
        </a:p>
      </dgm:t>
    </dgm:pt>
    <dgm:pt modelId="{956C66F7-3C19-49EF-8289-80C58FE09382}" type="sibTrans" cxnId="{C49C62C8-576E-4951-9C11-11B780FF3912}">
      <dgm:prSet/>
      <dgm:spPr/>
      <dgm:t>
        <a:bodyPr/>
        <a:lstStyle/>
        <a:p>
          <a:endParaRPr lang="ru-RU" sz="1800"/>
        </a:p>
      </dgm:t>
    </dgm:pt>
    <dgm:pt modelId="{503736FC-80B2-4BAC-940C-1B5FB53C289A}">
      <dgm:prSet phldrT="[Текст]" custT="1"/>
      <dgm:spPr/>
      <dgm:t>
        <a:bodyPr/>
        <a:lstStyle/>
        <a:p>
          <a:r>
            <a:rPr lang="ru-RU" sz="1800" dirty="0" smtClean="0"/>
            <a:t>На уровне предприятия</a:t>
          </a:r>
          <a:endParaRPr lang="ru-RU" sz="1800" dirty="0"/>
        </a:p>
      </dgm:t>
    </dgm:pt>
    <dgm:pt modelId="{D5A243CB-6E04-4FC5-BD91-5A8952DAD455}" type="parTrans" cxnId="{D3B2BE58-0CFD-4B69-BC9F-A37B40C505F0}">
      <dgm:prSet/>
      <dgm:spPr/>
      <dgm:t>
        <a:bodyPr/>
        <a:lstStyle/>
        <a:p>
          <a:endParaRPr lang="ru-RU" sz="1800"/>
        </a:p>
      </dgm:t>
    </dgm:pt>
    <dgm:pt modelId="{4B502A4D-6E28-4689-9CAA-CA157E3EABBD}" type="sibTrans" cxnId="{D3B2BE58-0CFD-4B69-BC9F-A37B40C505F0}">
      <dgm:prSet/>
      <dgm:spPr/>
      <dgm:t>
        <a:bodyPr/>
        <a:lstStyle/>
        <a:p>
          <a:endParaRPr lang="ru-RU" sz="1800"/>
        </a:p>
      </dgm:t>
    </dgm:pt>
    <dgm:pt modelId="{D180D5E8-A5D7-40E3-B9DF-8AF823D21628}" type="pres">
      <dgm:prSet presAssocID="{C61F339F-F02D-4997-B0F0-F012050E1C2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74697D-F429-474D-953C-00B82302269E}" type="pres">
      <dgm:prSet presAssocID="{210C207E-4D95-4C5D-B12C-4E65DAF5DA3F}" presName="parentLin" presStyleCnt="0"/>
      <dgm:spPr/>
    </dgm:pt>
    <dgm:pt modelId="{5E4AC161-0671-4CAC-AA0C-CAFCD9EC2D7B}" type="pres">
      <dgm:prSet presAssocID="{210C207E-4D95-4C5D-B12C-4E65DAF5DA3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C9F5CB1-1FD7-40E2-B8D3-F164906E71A1}" type="pres">
      <dgm:prSet presAssocID="{210C207E-4D95-4C5D-B12C-4E65DAF5DA3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DAF9C-7006-45AD-9D3A-B07D90B55ECC}" type="pres">
      <dgm:prSet presAssocID="{210C207E-4D95-4C5D-B12C-4E65DAF5DA3F}" presName="negativeSpace" presStyleCnt="0"/>
      <dgm:spPr/>
    </dgm:pt>
    <dgm:pt modelId="{52D9D16B-F952-4AC5-AE3E-E731026F09DB}" type="pres">
      <dgm:prSet presAssocID="{210C207E-4D95-4C5D-B12C-4E65DAF5DA3F}" presName="childText" presStyleLbl="conFgAcc1" presStyleIdx="0" presStyleCnt="4">
        <dgm:presLayoutVars>
          <dgm:bulletEnabled val="1"/>
        </dgm:presLayoutVars>
      </dgm:prSet>
      <dgm:spPr/>
    </dgm:pt>
    <dgm:pt modelId="{A2CB9E75-A299-4133-9788-7C5A8A9E32FC}" type="pres">
      <dgm:prSet presAssocID="{2B059414-0678-437E-94A5-EC59488F9374}" presName="spaceBetweenRectangles" presStyleCnt="0"/>
      <dgm:spPr/>
    </dgm:pt>
    <dgm:pt modelId="{CCBA6274-6CD8-40A5-922D-631257761DC1}" type="pres">
      <dgm:prSet presAssocID="{1F6ECFD0-6701-4914-AD17-AF5299D2559E}" presName="parentLin" presStyleCnt="0"/>
      <dgm:spPr/>
    </dgm:pt>
    <dgm:pt modelId="{0DEF1FF4-BEB5-4F7D-8708-C3E0FD32A5ED}" type="pres">
      <dgm:prSet presAssocID="{1F6ECFD0-6701-4914-AD17-AF5299D2559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3410F21-A57E-4899-8E3D-50C42744C990}" type="pres">
      <dgm:prSet presAssocID="{1F6ECFD0-6701-4914-AD17-AF5299D2559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AFC2C7-CA73-4AE4-88B7-D1FE67C867FC}" type="pres">
      <dgm:prSet presAssocID="{1F6ECFD0-6701-4914-AD17-AF5299D2559E}" presName="negativeSpace" presStyleCnt="0"/>
      <dgm:spPr/>
    </dgm:pt>
    <dgm:pt modelId="{EE7D5E50-F799-4C53-A077-357AFD568167}" type="pres">
      <dgm:prSet presAssocID="{1F6ECFD0-6701-4914-AD17-AF5299D2559E}" presName="childText" presStyleLbl="conFgAcc1" presStyleIdx="1" presStyleCnt="4">
        <dgm:presLayoutVars>
          <dgm:bulletEnabled val="1"/>
        </dgm:presLayoutVars>
      </dgm:prSet>
      <dgm:spPr/>
    </dgm:pt>
    <dgm:pt modelId="{9E51D865-6020-4132-9B00-F13450CFB132}" type="pres">
      <dgm:prSet presAssocID="{0852E6EC-0C61-4199-9887-17E993CDB1A5}" presName="spaceBetweenRectangles" presStyleCnt="0"/>
      <dgm:spPr/>
    </dgm:pt>
    <dgm:pt modelId="{45214EB7-5AE6-48B3-B959-F88A2B688E6F}" type="pres">
      <dgm:prSet presAssocID="{C89BFFCD-D8AD-41D7-9005-70C15DB386C2}" presName="parentLin" presStyleCnt="0"/>
      <dgm:spPr/>
    </dgm:pt>
    <dgm:pt modelId="{D2FADE97-24FE-4B2C-B034-BC9A9A7869A3}" type="pres">
      <dgm:prSet presAssocID="{C89BFFCD-D8AD-41D7-9005-70C15DB386C2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9E4B3CBA-3394-4420-9C65-A0024AC7FB0B}" type="pres">
      <dgm:prSet presAssocID="{C89BFFCD-D8AD-41D7-9005-70C15DB386C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00D548-1420-4A03-A1AE-E1BAF88E70DB}" type="pres">
      <dgm:prSet presAssocID="{C89BFFCD-D8AD-41D7-9005-70C15DB386C2}" presName="negativeSpace" presStyleCnt="0"/>
      <dgm:spPr/>
    </dgm:pt>
    <dgm:pt modelId="{135FD422-55F2-4911-AA7E-1C2A7368E678}" type="pres">
      <dgm:prSet presAssocID="{C89BFFCD-D8AD-41D7-9005-70C15DB386C2}" presName="childText" presStyleLbl="conFgAcc1" presStyleIdx="2" presStyleCnt="4">
        <dgm:presLayoutVars>
          <dgm:bulletEnabled val="1"/>
        </dgm:presLayoutVars>
      </dgm:prSet>
      <dgm:spPr/>
    </dgm:pt>
    <dgm:pt modelId="{92185DE6-036F-4DBF-899D-73E765BC6282}" type="pres">
      <dgm:prSet presAssocID="{956C66F7-3C19-49EF-8289-80C58FE09382}" presName="spaceBetweenRectangles" presStyleCnt="0"/>
      <dgm:spPr/>
    </dgm:pt>
    <dgm:pt modelId="{9C56CEAB-77C5-4488-983F-7A66E763AF1E}" type="pres">
      <dgm:prSet presAssocID="{503736FC-80B2-4BAC-940C-1B5FB53C289A}" presName="parentLin" presStyleCnt="0"/>
      <dgm:spPr/>
    </dgm:pt>
    <dgm:pt modelId="{833A1A67-811B-41A7-AB72-945A5043E684}" type="pres">
      <dgm:prSet presAssocID="{503736FC-80B2-4BAC-940C-1B5FB53C289A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0271A498-A45C-4FF9-BFB9-CAF6FA221962}" type="pres">
      <dgm:prSet presAssocID="{503736FC-80B2-4BAC-940C-1B5FB53C289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A7461-2FBE-4F7C-AD9D-FF446502401D}" type="pres">
      <dgm:prSet presAssocID="{503736FC-80B2-4BAC-940C-1B5FB53C289A}" presName="negativeSpace" presStyleCnt="0"/>
      <dgm:spPr/>
    </dgm:pt>
    <dgm:pt modelId="{43EA612C-3AF0-4BD3-93D0-156AC78FAAED}" type="pres">
      <dgm:prSet presAssocID="{503736FC-80B2-4BAC-940C-1B5FB53C289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491B91A-B35D-423F-A77E-FB934B4483B8}" type="presOf" srcId="{210C207E-4D95-4C5D-B12C-4E65DAF5DA3F}" destId="{EC9F5CB1-1FD7-40E2-B8D3-F164906E71A1}" srcOrd="1" destOrd="0" presId="urn:microsoft.com/office/officeart/2005/8/layout/list1"/>
    <dgm:cxn modelId="{91945C16-8992-46E9-8393-51BC1484CD58}" type="presOf" srcId="{210C207E-4D95-4C5D-B12C-4E65DAF5DA3F}" destId="{5E4AC161-0671-4CAC-AA0C-CAFCD9EC2D7B}" srcOrd="0" destOrd="0" presId="urn:microsoft.com/office/officeart/2005/8/layout/list1"/>
    <dgm:cxn modelId="{4B1BA0D4-782D-4F45-98D5-4B60223E608C}" type="presOf" srcId="{1F6ECFD0-6701-4914-AD17-AF5299D2559E}" destId="{63410F21-A57E-4899-8E3D-50C42744C990}" srcOrd="1" destOrd="0" presId="urn:microsoft.com/office/officeart/2005/8/layout/list1"/>
    <dgm:cxn modelId="{C49C62C8-576E-4951-9C11-11B780FF3912}" srcId="{C61F339F-F02D-4997-B0F0-F012050E1C2E}" destId="{C89BFFCD-D8AD-41D7-9005-70C15DB386C2}" srcOrd="2" destOrd="0" parTransId="{418218BB-157F-4CEC-8A14-1CF1A4C7A3FF}" sibTransId="{956C66F7-3C19-49EF-8289-80C58FE09382}"/>
    <dgm:cxn modelId="{7A5ABF10-9DD8-4FEB-B042-4B6B57E2A362}" type="presOf" srcId="{1F6ECFD0-6701-4914-AD17-AF5299D2559E}" destId="{0DEF1FF4-BEB5-4F7D-8708-C3E0FD32A5ED}" srcOrd="0" destOrd="0" presId="urn:microsoft.com/office/officeart/2005/8/layout/list1"/>
    <dgm:cxn modelId="{568C2B8A-A458-4C4D-8023-171B2FC38CC7}" type="presOf" srcId="{C89BFFCD-D8AD-41D7-9005-70C15DB386C2}" destId="{D2FADE97-24FE-4B2C-B034-BC9A9A7869A3}" srcOrd="0" destOrd="0" presId="urn:microsoft.com/office/officeart/2005/8/layout/list1"/>
    <dgm:cxn modelId="{264E64CD-89E8-480D-8E3B-33306BA1FE35}" type="presOf" srcId="{C89BFFCD-D8AD-41D7-9005-70C15DB386C2}" destId="{9E4B3CBA-3394-4420-9C65-A0024AC7FB0B}" srcOrd="1" destOrd="0" presId="urn:microsoft.com/office/officeart/2005/8/layout/list1"/>
    <dgm:cxn modelId="{3CF0F570-377C-4EE5-8324-104971245976}" type="presOf" srcId="{C61F339F-F02D-4997-B0F0-F012050E1C2E}" destId="{D180D5E8-A5D7-40E3-B9DF-8AF823D21628}" srcOrd="0" destOrd="0" presId="urn:microsoft.com/office/officeart/2005/8/layout/list1"/>
    <dgm:cxn modelId="{D3E5A485-BB9C-4ED7-8325-ADF743D702AF}" type="presOf" srcId="{503736FC-80B2-4BAC-940C-1B5FB53C289A}" destId="{0271A498-A45C-4FF9-BFB9-CAF6FA221962}" srcOrd="1" destOrd="0" presId="urn:microsoft.com/office/officeart/2005/8/layout/list1"/>
    <dgm:cxn modelId="{D3B2BE58-0CFD-4B69-BC9F-A37B40C505F0}" srcId="{C61F339F-F02D-4997-B0F0-F012050E1C2E}" destId="{503736FC-80B2-4BAC-940C-1B5FB53C289A}" srcOrd="3" destOrd="0" parTransId="{D5A243CB-6E04-4FC5-BD91-5A8952DAD455}" sibTransId="{4B502A4D-6E28-4689-9CAA-CA157E3EABBD}"/>
    <dgm:cxn modelId="{30DA8841-D5BD-4BEE-897D-0734EF5120F7}" type="presOf" srcId="{503736FC-80B2-4BAC-940C-1B5FB53C289A}" destId="{833A1A67-811B-41A7-AB72-945A5043E684}" srcOrd="0" destOrd="0" presId="urn:microsoft.com/office/officeart/2005/8/layout/list1"/>
    <dgm:cxn modelId="{BED26ABA-A63D-4BB9-9E4C-437C598C6382}" srcId="{C61F339F-F02D-4997-B0F0-F012050E1C2E}" destId="{1F6ECFD0-6701-4914-AD17-AF5299D2559E}" srcOrd="1" destOrd="0" parTransId="{105F6470-D955-4499-87B9-6F38BF3A6D51}" sibTransId="{0852E6EC-0C61-4199-9887-17E993CDB1A5}"/>
    <dgm:cxn modelId="{DFF3EA40-0D27-4A39-93D3-E6E263589A8C}" srcId="{C61F339F-F02D-4997-B0F0-F012050E1C2E}" destId="{210C207E-4D95-4C5D-B12C-4E65DAF5DA3F}" srcOrd="0" destOrd="0" parTransId="{054F29C7-3BB9-47C9-97F3-4E3B858D114F}" sibTransId="{2B059414-0678-437E-94A5-EC59488F9374}"/>
    <dgm:cxn modelId="{1231F4DE-C54D-4428-AA20-59321A8B6D58}" type="presParOf" srcId="{D180D5E8-A5D7-40E3-B9DF-8AF823D21628}" destId="{E374697D-F429-474D-953C-00B82302269E}" srcOrd="0" destOrd="0" presId="urn:microsoft.com/office/officeart/2005/8/layout/list1"/>
    <dgm:cxn modelId="{0D176137-1FC5-4241-94FD-4810B30C63BE}" type="presParOf" srcId="{E374697D-F429-474D-953C-00B82302269E}" destId="{5E4AC161-0671-4CAC-AA0C-CAFCD9EC2D7B}" srcOrd="0" destOrd="0" presId="urn:microsoft.com/office/officeart/2005/8/layout/list1"/>
    <dgm:cxn modelId="{A12C62EF-07F8-42C0-B285-2C9ADFDB2248}" type="presParOf" srcId="{E374697D-F429-474D-953C-00B82302269E}" destId="{EC9F5CB1-1FD7-40E2-B8D3-F164906E71A1}" srcOrd="1" destOrd="0" presId="urn:microsoft.com/office/officeart/2005/8/layout/list1"/>
    <dgm:cxn modelId="{259EACCC-182E-4563-B1D6-4199912C3874}" type="presParOf" srcId="{D180D5E8-A5D7-40E3-B9DF-8AF823D21628}" destId="{C58DAF9C-7006-45AD-9D3A-B07D90B55ECC}" srcOrd="1" destOrd="0" presId="urn:microsoft.com/office/officeart/2005/8/layout/list1"/>
    <dgm:cxn modelId="{7CE56B0F-0418-4D76-BA66-23621D575DA9}" type="presParOf" srcId="{D180D5E8-A5D7-40E3-B9DF-8AF823D21628}" destId="{52D9D16B-F952-4AC5-AE3E-E731026F09DB}" srcOrd="2" destOrd="0" presId="urn:microsoft.com/office/officeart/2005/8/layout/list1"/>
    <dgm:cxn modelId="{98FEAC07-09A2-449E-A5FF-54A6A85F1394}" type="presParOf" srcId="{D180D5E8-A5D7-40E3-B9DF-8AF823D21628}" destId="{A2CB9E75-A299-4133-9788-7C5A8A9E32FC}" srcOrd="3" destOrd="0" presId="urn:microsoft.com/office/officeart/2005/8/layout/list1"/>
    <dgm:cxn modelId="{28E52F7A-8FD6-452E-A22A-94E561A6D480}" type="presParOf" srcId="{D180D5E8-A5D7-40E3-B9DF-8AF823D21628}" destId="{CCBA6274-6CD8-40A5-922D-631257761DC1}" srcOrd="4" destOrd="0" presId="urn:microsoft.com/office/officeart/2005/8/layout/list1"/>
    <dgm:cxn modelId="{3FF04F3D-8777-4A46-A09C-189E4F3087BA}" type="presParOf" srcId="{CCBA6274-6CD8-40A5-922D-631257761DC1}" destId="{0DEF1FF4-BEB5-4F7D-8708-C3E0FD32A5ED}" srcOrd="0" destOrd="0" presId="urn:microsoft.com/office/officeart/2005/8/layout/list1"/>
    <dgm:cxn modelId="{6BDECF04-5053-4527-ACCA-5E2797DAD23A}" type="presParOf" srcId="{CCBA6274-6CD8-40A5-922D-631257761DC1}" destId="{63410F21-A57E-4899-8E3D-50C42744C990}" srcOrd="1" destOrd="0" presId="urn:microsoft.com/office/officeart/2005/8/layout/list1"/>
    <dgm:cxn modelId="{2E4C3156-B0F2-4CC8-A5C2-8E02DF8255D7}" type="presParOf" srcId="{D180D5E8-A5D7-40E3-B9DF-8AF823D21628}" destId="{F2AFC2C7-CA73-4AE4-88B7-D1FE67C867FC}" srcOrd="5" destOrd="0" presId="urn:microsoft.com/office/officeart/2005/8/layout/list1"/>
    <dgm:cxn modelId="{BCF1D289-6A6E-4CE9-B6BF-8E0715EED119}" type="presParOf" srcId="{D180D5E8-A5D7-40E3-B9DF-8AF823D21628}" destId="{EE7D5E50-F799-4C53-A077-357AFD568167}" srcOrd="6" destOrd="0" presId="urn:microsoft.com/office/officeart/2005/8/layout/list1"/>
    <dgm:cxn modelId="{7C24E216-4504-47F9-904C-74D2CB93DB66}" type="presParOf" srcId="{D180D5E8-A5D7-40E3-B9DF-8AF823D21628}" destId="{9E51D865-6020-4132-9B00-F13450CFB132}" srcOrd="7" destOrd="0" presId="urn:microsoft.com/office/officeart/2005/8/layout/list1"/>
    <dgm:cxn modelId="{2347E12B-120B-42BF-ABDF-4729B5065B0E}" type="presParOf" srcId="{D180D5E8-A5D7-40E3-B9DF-8AF823D21628}" destId="{45214EB7-5AE6-48B3-B959-F88A2B688E6F}" srcOrd="8" destOrd="0" presId="urn:microsoft.com/office/officeart/2005/8/layout/list1"/>
    <dgm:cxn modelId="{C49E2B96-328A-4B6A-85C6-C605E123804D}" type="presParOf" srcId="{45214EB7-5AE6-48B3-B959-F88A2B688E6F}" destId="{D2FADE97-24FE-4B2C-B034-BC9A9A7869A3}" srcOrd="0" destOrd="0" presId="urn:microsoft.com/office/officeart/2005/8/layout/list1"/>
    <dgm:cxn modelId="{94E83B0C-BDAA-4311-BCE6-4BD495B753C0}" type="presParOf" srcId="{45214EB7-5AE6-48B3-B959-F88A2B688E6F}" destId="{9E4B3CBA-3394-4420-9C65-A0024AC7FB0B}" srcOrd="1" destOrd="0" presId="urn:microsoft.com/office/officeart/2005/8/layout/list1"/>
    <dgm:cxn modelId="{9BE7B79D-2867-4EE2-B9F5-46BDB69952A1}" type="presParOf" srcId="{D180D5E8-A5D7-40E3-B9DF-8AF823D21628}" destId="{D100D548-1420-4A03-A1AE-E1BAF88E70DB}" srcOrd="9" destOrd="0" presId="urn:microsoft.com/office/officeart/2005/8/layout/list1"/>
    <dgm:cxn modelId="{C3FFF669-FB28-456A-839A-88BF23993990}" type="presParOf" srcId="{D180D5E8-A5D7-40E3-B9DF-8AF823D21628}" destId="{135FD422-55F2-4911-AA7E-1C2A7368E678}" srcOrd="10" destOrd="0" presId="urn:microsoft.com/office/officeart/2005/8/layout/list1"/>
    <dgm:cxn modelId="{D2B023E7-18AB-4AC7-9EFD-218524655369}" type="presParOf" srcId="{D180D5E8-A5D7-40E3-B9DF-8AF823D21628}" destId="{92185DE6-036F-4DBF-899D-73E765BC6282}" srcOrd="11" destOrd="0" presId="urn:microsoft.com/office/officeart/2005/8/layout/list1"/>
    <dgm:cxn modelId="{5AA21375-E040-422F-87A0-783F2C1D4C44}" type="presParOf" srcId="{D180D5E8-A5D7-40E3-B9DF-8AF823D21628}" destId="{9C56CEAB-77C5-4488-983F-7A66E763AF1E}" srcOrd="12" destOrd="0" presId="urn:microsoft.com/office/officeart/2005/8/layout/list1"/>
    <dgm:cxn modelId="{0D5D0FE8-85FD-41D1-9A37-651773D22F54}" type="presParOf" srcId="{9C56CEAB-77C5-4488-983F-7A66E763AF1E}" destId="{833A1A67-811B-41A7-AB72-945A5043E684}" srcOrd="0" destOrd="0" presId="urn:microsoft.com/office/officeart/2005/8/layout/list1"/>
    <dgm:cxn modelId="{9F3B7396-D029-4895-9E2E-9D861573CC1B}" type="presParOf" srcId="{9C56CEAB-77C5-4488-983F-7A66E763AF1E}" destId="{0271A498-A45C-4FF9-BFB9-CAF6FA221962}" srcOrd="1" destOrd="0" presId="urn:microsoft.com/office/officeart/2005/8/layout/list1"/>
    <dgm:cxn modelId="{F7517B31-4EE4-4196-A7E9-14F51D97A267}" type="presParOf" srcId="{D180D5E8-A5D7-40E3-B9DF-8AF823D21628}" destId="{29BA7461-2FBE-4F7C-AD9D-FF446502401D}" srcOrd="13" destOrd="0" presId="urn:microsoft.com/office/officeart/2005/8/layout/list1"/>
    <dgm:cxn modelId="{D013B802-9183-485E-9606-9C2C60315C24}" type="presParOf" srcId="{D180D5E8-A5D7-40E3-B9DF-8AF823D21628}" destId="{43EA612C-3AF0-4BD3-93D0-156AC78FAAE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0015A3-8373-4959-AF89-8B7A72D8A172}" type="doc">
      <dgm:prSet loTypeId="urn:microsoft.com/office/officeart/2005/8/layout/cycle7" loCatId="cycle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DFD0258-6E5D-49F2-91F0-94AEE7FDE638}">
      <dgm:prSet phldrT="[Текст]"/>
      <dgm:spPr/>
      <dgm:t>
        <a:bodyPr/>
        <a:lstStyle/>
        <a:p>
          <a:r>
            <a:rPr lang="ru-RU" b="1" dirty="0" smtClean="0"/>
            <a:t>МЗСР РК </a:t>
          </a:r>
        </a:p>
        <a:p>
          <a:r>
            <a:rPr lang="ru-RU" b="1" dirty="0" smtClean="0"/>
            <a:t>25</a:t>
          </a:r>
          <a:endParaRPr lang="ru-RU" b="1" dirty="0"/>
        </a:p>
      </dgm:t>
    </dgm:pt>
    <dgm:pt modelId="{81557316-4F32-46DA-BFD0-749CF350B621}" type="parTrans" cxnId="{FFEA9736-3F2A-411E-AE87-80BC7FC71713}">
      <dgm:prSet/>
      <dgm:spPr/>
      <dgm:t>
        <a:bodyPr/>
        <a:lstStyle/>
        <a:p>
          <a:endParaRPr lang="ru-RU"/>
        </a:p>
      </dgm:t>
    </dgm:pt>
    <dgm:pt modelId="{BE32F8F7-55A3-4CE3-9215-C9FAB2B6E0C6}" type="sibTrans" cxnId="{FFEA9736-3F2A-411E-AE87-80BC7FC71713}">
      <dgm:prSet/>
      <dgm:spPr/>
      <dgm:t>
        <a:bodyPr/>
        <a:lstStyle/>
        <a:p>
          <a:endParaRPr lang="ru-RU"/>
        </a:p>
      </dgm:t>
    </dgm:pt>
    <dgm:pt modelId="{A183FD57-E0E2-4EAF-98B4-ECE3BA068C72}">
      <dgm:prSet phldrT="[Текст]"/>
      <dgm:spPr/>
      <dgm:t>
        <a:bodyPr/>
        <a:lstStyle/>
        <a:p>
          <a:r>
            <a:rPr lang="ru-RU" b="1" dirty="0" smtClean="0"/>
            <a:t>МИО  ГИТ</a:t>
          </a:r>
        </a:p>
        <a:p>
          <a:r>
            <a:rPr lang="ru-RU" b="1" dirty="0" smtClean="0"/>
            <a:t>246</a:t>
          </a:r>
          <a:endParaRPr lang="ru-RU" b="1" dirty="0"/>
        </a:p>
      </dgm:t>
    </dgm:pt>
    <dgm:pt modelId="{7043E1CC-7A43-48C4-8553-A7E5CBB21C3B}" type="parTrans" cxnId="{31112C71-7ABE-40DA-8693-66D561098FCB}">
      <dgm:prSet/>
      <dgm:spPr/>
      <dgm:t>
        <a:bodyPr/>
        <a:lstStyle/>
        <a:p>
          <a:endParaRPr lang="ru-RU"/>
        </a:p>
      </dgm:t>
    </dgm:pt>
    <dgm:pt modelId="{723F9E32-DBD9-4768-8B49-D1E49894C9EA}" type="sibTrans" cxnId="{31112C71-7ABE-40DA-8693-66D561098FCB}">
      <dgm:prSet/>
      <dgm:spPr/>
      <dgm:t>
        <a:bodyPr/>
        <a:lstStyle/>
        <a:p>
          <a:endParaRPr lang="ru-RU"/>
        </a:p>
      </dgm:t>
    </dgm:pt>
    <dgm:pt modelId="{C7CDCA26-1C7E-4549-85CB-DF8DEC03D0CD}">
      <dgm:prSet phldrT="[Текст]"/>
      <dgm:spPr/>
      <dgm:t>
        <a:bodyPr/>
        <a:lstStyle/>
        <a:p>
          <a:r>
            <a:rPr lang="ru-RU" b="1" dirty="0" smtClean="0"/>
            <a:t>Службы </a:t>
          </a:r>
          <a:r>
            <a:rPr lang="ru-RU" b="1" dirty="0" err="1" smtClean="0"/>
            <a:t>БиОТ</a:t>
          </a:r>
          <a:endParaRPr lang="ru-RU" b="1" dirty="0"/>
        </a:p>
      </dgm:t>
    </dgm:pt>
    <dgm:pt modelId="{637D057F-D04B-4A73-BDFA-8F86EF3EB7C6}" type="parTrans" cxnId="{2D597882-F9AD-49FD-9763-20E5FC160F51}">
      <dgm:prSet/>
      <dgm:spPr/>
      <dgm:t>
        <a:bodyPr/>
        <a:lstStyle/>
        <a:p>
          <a:endParaRPr lang="ru-RU"/>
        </a:p>
      </dgm:t>
    </dgm:pt>
    <dgm:pt modelId="{93612B58-DE22-48A3-8DAD-A2C3D3242CA0}" type="sibTrans" cxnId="{2D597882-F9AD-49FD-9763-20E5FC160F51}">
      <dgm:prSet/>
      <dgm:spPr/>
      <dgm:t>
        <a:bodyPr/>
        <a:lstStyle/>
        <a:p>
          <a:endParaRPr lang="ru-RU"/>
        </a:p>
      </dgm:t>
    </dgm:pt>
    <dgm:pt modelId="{69939D55-539C-485B-A8D7-83B0D0889E7A}">
      <dgm:prSet phldrT="[Текст]"/>
      <dgm:spPr/>
      <dgm:t>
        <a:bodyPr/>
        <a:lstStyle/>
        <a:p>
          <a:r>
            <a:rPr lang="ru-RU" b="1" dirty="0" smtClean="0"/>
            <a:t>ФП РК</a:t>
          </a:r>
        </a:p>
        <a:p>
          <a:r>
            <a:rPr lang="ru-RU" b="1" dirty="0" smtClean="0"/>
            <a:t>18 000</a:t>
          </a:r>
          <a:endParaRPr lang="ru-RU" b="1" dirty="0"/>
        </a:p>
      </dgm:t>
    </dgm:pt>
    <dgm:pt modelId="{6F60B19B-9D7A-49EB-8FCC-F8C91554236B}" type="parTrans" cxnId="{7E8FA709-CAF8-44C0-B56B-70EDC3C6FDBA}">
      <dgm:prSet/>
      <dgm:spPr/>
      <dgm:t>
        <a:bodyPr/>
        <a:lstStyle/>
        <a:p>
          <a:endParaRPr lang="ru-RU"/>
        </a:p>
      </dgm:t>
    </dgm:pt>
    <dgm:pt modelId="{CC6F4D43-7BA4-4685-A304-BB3CE949D180}" type="sibTrans" cxnId="{7E8FA709-CAF8-44C0-B56B-70EDC3C6FDBA}">
      <dgm:prSet/>
      <dgm:spPr/>
      <dgm:t>
        <a:bodyPr/>
        <a:lstStyle/>
        <a:p>
          <a:endParaRPr lang="ru-RU"/>
        </a:p>
      </dgm:t>
    </dgm:pt>
    <dgm:pt modelId="{97004C8B-97C5-4ABB-A083-BA838C6A5732}" type="pres">
      <dgm:prSet presAssocID="{E10015A3-8373-4959-AF89-8B7A72D8A1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1CB076-8F7A-41F1-A6D8-4CA98AE8BF6C}" type="pres">
      <dgm:prSet presAssocID="{0DFD0258-6E5D-49F2-91F0-94AEE7FDE638}" presName="node" presStyleLbl="node1" presStyleIdx="0" presStyleCnt="4" custScaleX="1356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13013C-8E02-407C-9AA6-BAC643BFCEE0}" type="pres">
      <dgm:prSet presAssocID="{BE32F8F7-55A3-4CE3-9215-C9FAB2B6E0C6}" presName="sibTrans" presStyleLbl="sibTrans2D1" presStyleIdx="0" presStyleCnt="4"/>
      <dgm:spPr/>
      <dgm:t>
        <a:bodyPr/>
        <a:lstStyle/>
        <a:p>
          <a:endParaRPr lang="ru-RU"/>
        </a:p>
      </dgm:t>
    </dgm:pt>
    <dgm:pt modelId="{6CF769B7-34DA-404C-98BD-D37549DB6CCD}" type="pres">
      <dgm:prSet presAssocID="{BE32F8F7-55A3-4CE3-9215-C9FAB2B6E0C6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86A7C067-7758-43C7-8C8B-E2ED01F34E34}" type="pres">
      <dgm:prSet presAssocID="{A183FD57-E0E2-4EAF-98B4-ECE3BA068C72}" presName="node" presStyleLbl="node1" presStyleIdx="1" presStyleCnt="4" custScaleX="135687" custRadScaleRad="133058" custRadScaleInc="-7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FB6B9-6302-40F5-8BED-4254A3037021}" type="pres">
      <dgm:prSet presAssocID="{723F9E32-DBD9-4768-8B49-D1E49894C9EA}" presName="sibTrans" presStyleLbl="sibTrans2D1" presStyleIdx="1" presStyleCnt="4"/>
      <dgm:spPr/>
      <dgm:t>
        <a:bodyPr/>
        <a:lstStyle/>
        <a:p>
          <a:endParaRPr lang="ru-RU"/>
        </a:p>
      </dgm:t>
    </dgm:pt>
    <dgm:pt modelId="{ACA96903-4217-4BA4-A959-CEC6348AFBB8}" type="pres">
      <dgm:prSet presAssocID="{723F9E32-DBD9-4768-8B49-D1E49894C9E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3FC6C59F-610C-4642-B6A0-987AEE54233E}" type="pres">
      <dgm:prSet presAssocID="{C7CDCA26-1C7E-4549-85CB-DF8DEC03D0CD}" presName="node" presStyleLbl="node1" presStyleIdx="2" presStyleCnt="4" custScaleX="151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1AAE6D-0D99-44DF-A2AC-A7C9FB7C20BD}" type="pres">
      <dgm:prSet presAssocID="{93612B58-DE22-48A3-8DAD-A2C3D3242CA0}" presName="sibTrans" presStyleLbl="sibTrans2D1" presStyleIdx="2" presStyleCnt="4"/>
      <dgm:spPr/>
      <dgm:t>
        <a:bodyPr/>
        <a:lstStyle/>
        <a:p>
          <a:endParaRPr lang="ru-RU"/>
        </a:p>
      </dgm:t>
    </dgm:pt>
    <dgm:pt modelId="{7394D073-68B4-4CB6-923D-756018932EA6}" type="pres">
      <dgm:prSet presAssocID="{93612B58-DE22-48A3-8DAD-A2C3D3242CA0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5E17089F-EB66-47FA-8AB6-926EC16E28EE}" type="pres">
      <dgm:prSet presAssocID="{69939D55-539C-485B-A8D7-83B0D0889E7A}" presName="node" presStyleLbl="node1" presStyleIdx="3" presStyleCnt="4" custScaleX="139067" custRadScaleRad="126339" custRadScaleInc="76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296059-C852-4C6D-8528-A9364737D120}" type="pres">
      <dgm:prSet presAssocID="{CC6F4D43-7BA4-4685-A304-BB3CE949D180}" presName="sibTrans" presStyleLbl="sibTrans2D1" presStyleIdx="3" presStyleCnt="4"/>
      <dgm:spPr/>
      <dgm:t>
        <a:bodyPr/>
        <a:lstStyle/>
        <a:p>
          <a:endParaRPr lang="ru-RU"/>
        </a:p>
      </dgm:t>
    </dgm:pt>
    <dgm:pt modelId="{8CA28E75-FE98-4A08-9324-4D00F67E4753}" type="pres">
      <dgm:prSet presAssocID="{CC6F4D43-7BA4-4685-A304-BB3CE949D180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31112C71-7ABE-40DA-8693-66D561098FCB}" srcId="{E10015A3-8373-4959-AF89-8B7A72D8A172}" destId="{A183FD57-E0E2-4EAF-98B4-ECE3BA068C72}" srcOrd="1" destOrd="0" parTransId="{7043E1CC-7A43-48C4-8553-A7E5CBB21C3B}" sibTransId="{723F9E32-DBD9-4768-8B49-D1E49894C9EA}"/>
    <dgm:cxn modelId="{3841930C-1B7D-469E-8F4B-43114E38B0B8}" type="presOf" srcId="{BE32F8F7-55A3-4CE3-9215-C9FAB2B6E0C6}" destId="{B213013C-8E02-407C-9AA6-BAC643BFCEE0}" srcOrd="0" destOrd="0" presId="urn:microsoft.com/office/officeart/2005/8/layout/cycle7"/>
    <dgm:cxn modelId="{779D00C9-F7DF-4B68-A09F-7A8081E5302B}" type="presOf" srcId="{C7CDCA26-1C7E-4549-85CB-DF8DEC03D0CD}" destId="{3FC6C59F-610C-4642-B6A0-987AEE54233E}" srcOrd="0" destOrd="0" presId="urn:microsoft.com/office/officeart/2005/8/layout/cycle7"/>
    <dgm:cxn modelId="{5C0FF5B9-75F6-4E12-88F8-9D9F08CB55F1}" type="presOf" srcId="{93612B58-DE22-48A3-8DAD-A2C3D3242CA0}" destId="{7394D073-68B4-4CB6-923D-756018932EA6}" srcOrd="1" destOrd="0" presId="urn:microsoft.com/office/officeart/2005/8/layout/cycle7"/>
    <dgm:cxn modelId="{CC361053-049B-4B5F-8BA9-F03030FAB8C1}" type="presOf" srcId="{A183FD57-E0E2-4EAF-98B4-ECE3BA068C72}" destId="{86A7C067-7758-43C7-8C8B-E2ED01F34E34}" srcOrd="0" destOrd="0" presId="urn:microsoft.com/office/officeart/2005/8/layout/cycle7"/>
    <dgm:cxn modelId="{7E8FA709-CAF8-44C0-B56B-70EDC3C6FDBA}" srcId="{E10015A3-8373-4959-AF89-8B7A72D8A172}" destId="{69939D55-539C-485B-A8D7-83B0D0889E7A}" srcOrd="3" destOrd="0" parTransId="{6F60B19B-9D7A-49EB-8FCC-F8C91554236B}" sibTransId="{CC6F4D43-7BA4-4685-A304-BB3CE949D180}"/>
    <dgm:cxn modelId="{2D597882-F9AD-49FD-9763-20E5FC160F51}" srcId="{E10015A3-8373-4959-AF89-8B7A72D8A172}" destId="{C7CDCA26-1C7E-4549-85CB-DF8DEC03D0CD}" srcOrd="2" destOrd="0" parTransId="{637D057F-D04B-4A73-BDFA-8F86EF3EB7C6}" sibTransId="{93612B58-DE22-48A3-8DAD-A2C3D3242CA0}"/>
    <dgm:cxn modelId="{ADCD13E6-6B5C-4115-AC64-F26DB06ACEAF}" type="presOf" srcId="{93612B58-DE22-48A3-8DAD-A2C3D3242CA0}" destId="{8E1AAE6D-0D99-44DF-A2AC-A7C9FB7C20BD}" srcOrd="0" destOrd="0" presId="urn:microsoft.com/office/officeart/2005/8/layout/cycle7"/>
    <dgm:cxn modelId="{700F5F62-B801-49C8-8116-72E0B77AC7B0}" type="presOf" srcId="{69939D55-539C-485B-A8D7-83B0D0889E7A}" destId="{5E17089F-EB66-47FA-8AB6-926EC16E28EE}" srcOrd="0" destOrd="0" presId="urn:microsoft.com/office/officeart/2005/8/layout/cycle7"/>
    <dgm:cxn modelId="{BBABAF3F-357C-484B-A2F3-2769441A43AF}" type="presOf" srcId="{BE32F8F7-55A3-4CE3-9215-C9FAB2B6E0C6}" destId="{6CF769B7-34DA-404C-98BD-D37549DB6CCD}" srcOrd="1" destOrd="0" presId="urn:microsoft.com/office/officeart/2005/8/layout/cycle7"/>
    <dgm:cxn modelId="{BF10D513-D2E6-459A-83B6-E54EF211E352}" type="presOf" srcId="{0DFD0258-6E5D-49F2-91F0-94AEE7FDE638}" destId="{421CB076-8F7A-41F1-A6D8-4CA98AE8BF6C}" srcOrd="0" destOrd="0" presId="urn:microsoft.com/office/officeart/2005/8/layout/cycle7"/>
    <dgm:cxn modelId="{1B138C0C-BCC1-449E-A899-9F83E060B25F}" type="presOf" srcId="{CC6F4D43-7BA4-4685-A304-BB3CE949D180}" destId="{DB296059-C852-4C6D-8528-A9364737D120}" srcOrd="0" destOrd="0" presId="urn:microsoft.com/office/officeart/2005/8/layout/cycle7"/>
    <dgm:cxn modelId="{FFEA9736-3F2A-411E-AE87-80BC7FC71713}" srcId="{E10015A3-8373-4959-AF89-8B7A72D8A172}" destId="{0DFD0258-6E5D-49F2-91F0-94AEE7FDE638}" srcOrd="0" destOrd="0" parTransId="{81557316-4F32-46DA-BFD0-749CF350B621}" sibTransId="{BE32F8F7-55A3-4CE3-9215-C9FAB2B6E0C6}"/>
    <dgm:cxn modelId="{0DC3D6FB-878D-4349-9E98-D5F33BC52BCE}" type="presOf" srcId="{723F9E32-DBD9-4768-8B49-D1E49894C9EA}" destId="{42FFB6B9-6302-40F5-8BED-4254A3037021}" srcOrd="0" destOrd="0" presId="urn:microsoft.com/office/officeart/2005/8/layout/cycle7"/>
    <dgm:cxn modelId="{2555AAC4-30C3-4424-A411-D210D0AB4BC1}" type="presOf" srcId="{CC6F4D43-7BA4-4685-A304-BB3CE949D180}" destId="{8CA28E75-FE98-4A08-9324-4D00F67E4753}" srcOrd="1" destOrd="0" presId="urn:microsoft.com/office/officeart/2005/8/layout/cycle7"/>
    <dgm:cxn modelId="{DACEB544-E9AA-429F-8369-5C27E5FE94D5}" type="presOf" srcId="{723F9E32-DBD9-4768-8B49-D1E49894C9EA}" destId="{ACA96903-4217-4BA4-A959-CEC6348AFBB8}" srcOrd="1" destOrd="0" presId="urn:microsoft.com/office/officeart/2005/8/layout/cycle7"/>
    <dgm:cxn modelId="{3FFF8F41-1CAD-480D-86FF-1546A700C2AF}" type="presOf" srcId="{E10015A3-8373-4959-AF89-8B7A72D8A172}" destId="{97004C8B-97C5-4ABB-A083-BA838C6A5732}" srcOrd="0" destOrd="0" presId="urn:microsoft.com/office/officeart/2005/8/layout/cycle7"/>
    <dgm:cxn modelId="{1520890A-9898-446E-A282-3AD77F0DBA0F}" type="presParOf" srcId="{97004C8B-97C5-4ABB-A083-BA838C6A5732}" destId="{421CB076-8F7A-41F1-A6D8-4CA98AE8BF6C}" srcOrd="0" destOrd="0" presId="urn:microsoft.com/office/officeart/2005/8/layout/cycle7"/>
    <dgm:cxn modelId="{D07384BB-E8BC-48F6-81A4-AE4618C5999C}" type="presParOf" srcId="{97004C8B-97C5-4ABB-A083-BA838C6A5732}" destId="{B213013C-8E02-407C-9AA6-BAC643BFCEE0}" srcOrd="1" destOrd="0" presId="urn:microsoft.com/office/officeart/2005/8/layout/cycle7"/>
    <dgm:cxn modelId="{8AFBDA87-DA54-45C1-822C-4F37DE8E423B}" type="presParOf" srcId="{B213013C-8E02-407C-9AA6-BAC643BFCEE0}" destId="{6CF769B7-34DA-404C-98BD-D37549DB6CCD}" srcOrd="0" destOrd="0" presId="urn:microsoft.com/office/officeart/2005/8/layout/cycle7"/>
    <dgm:cxn modelId="{89D0E65B-E11C-44E6-8F78-C805D4B6F96A}" type="presParOf" srcId="{97004C8B-97C5-4ABB-A083-BA838C6A5732}" destId="{86A7C067-7758-43C7-8C8B-E2ED01F34E34}" srcOrd="2" destOrd="0" presId="urn:microsoft.com/office/officeart/2005/8/layout/cycle7"/>
    <dgm:cxn modelId="{593143D2-939B-4A6E-B5FA-4A4AC2201912}" type="presParOf" srcId="{97004C8B-97C5-4ABB-A083-BA838C6A5732}" destId="{42FFB6B9-6302-40F5-8BED-4254A3037021}" srcOrd="3" destOrd="0" presId="urn:microsoft.com/office/officeart/2005/8/layout/cycle7"/>
    <dgm:cxn modelId="{FD156AC9-611E-449D-9368-AF74DE846D90}" type="presParOf" srcId="{42FFB6B9-6302-40F5-8BED-4254A3037021}" destId="{ACA96903-4217-4BA4-A959-CEC6348AFBB8}" srcOrd="0" destOrd="0" presId="urn:microsoft.com/office/officeart/2005/8/layout/cycle7"/>
    <dgm:cxn modelId="{8ECA18F5-26C2-4BBD-B0A7-FBE7EF50E18E}" type="presParOf" srcId="{97004C8B-97C5-4ABB-A083-BA838C6A5732}" destId="{3FC6C59F-610C-4642-B6A0-987AEE54233E}" srcOrd="4" destOrd="0" presId="urn:microsoft.com/office/officeart/2005/8/layout/cycle7"/>
    <dgm:cxn modelId="{5A9ECA1D-DCC1-4433-92D6-D8E46FFACFE6}" type="presParOf" srcId="{97004C8B-97C5-4ABB-A083-BA838C6A5732}" destId="{8E1AAE6D-0D99-44DF-A2AC-A7C9FB7C20BD}" srcOrd="5" destOrd="0" presId="urn:microsoft.com/office/officeart/2005/8/layout/cycle7"/>
    <dgm:cxn modelId="{CD09D64F-B1AB-4F1A-B363-835EF2FDF0B4}" type="presParOf" srcId="{8E1AAE6D-0D99-44DF-A2AC-A7C9FB7C20BD}" destId="{7394D073-68B4-4CB6-923D-756018932EA6}" srcOrd="0" destOrd="0" presId="urn:microsoft.com/office/officeart/2005/8/layout/cycle7"/>
    <dgm:cxn modelId="{F15C343C-BF7A-4030-AA9D-0C94B31239FB}" type="presParOf" srcId="{97004C8B-97C5-4ABB-A083-BA838C6A5732}" destId="{5E17089F-EB66-47FA-8AB6-926EC16E28EE}" srcOrd="6" destOrd="0" presId="urn:microsoft.com/office/officeart/2005/8/layout/cycle7"/>
    <dgm:cxn modelId="{8C05133B-EE0A-4F94-82C5-5516272FBEDB}" type="presParOf" srcId="{97004C8B-97C5-4ABB-A083-BA838C6A5732}" destId="{DB296059-C852-4C6D-8528-A9364737D120}" srcOrd="7" destOrd="0" presId="urn:microsoft.com/office/officeart/2005/8/layout/cycle7"/>
    <dgm:cxn modelId="{5104FACC-1C76-4A88-9E70-DC7F89264EE6}" type="presParOf" srcId="{DB296059-C852-4C6D-8528-A9364737D120}" destId="{8CA28E75-FE98-4A08-9324-4D00F67E475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9D16B-F952-4AC5-AE3E-E731026F09DB}">
      <dsp:nvSpPr>
        <dsp:cNvPr id="0" name=""/>
        <dsp:cNvSpPr/>
      </dsp:nvSpPr>
      <dsp:spPr>
        <a:xfrm>
          <a:off x="0" y="263888"/>
          <a:ext cx="492922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C9F5CB1-1FD7-40E2-B8D3-F164906E71A1}">
      <dsp:nvSpPr>
        <dsp:cNvPr id="0" name=""/>
        <dsp:cNvSpPr/>
      </dsp:nvSpPr>
      <dsp:spPr>
        <a:xfrm>
          <a:off x="246461" y="86768"/>
          <a:ext cx="3450455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419" tIns="0" rIns="13041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Республиканский</a:t>
          </a:r>
          <a:endParaRPr lang="ru-RU" sz="1800" kern="1200" dirty="0"/>
        </a:p>
      </dsp:txBody>
      <dsp:txXfrm>
        <a:off x="263754" y="104061"/>
        <a:ext cx="3415869" cy="319654"/>
      </dsp:txXfrm>
    </dsp:sp>
    <dsp:sp modelId="{EE7D5E50-F799-4C53-A077-357AFD568167}">
      <dsp:nvSpPr>
        <dsp:cNvPr id="0" name=""/>
        <dsp:cNvSpPr/>
      </dsp:nvSpPr>
      <dsp:spPr>
        <a:xfrm>
          <a:off x="0" y="808208"/>
          <a:ext cx="492922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410F21-A57E-4899-8E3D-50C42744C990}">
      <dsp:nvSpPr>
        <dsp:cNvPr id="0" name=""/>
        <dsp:cNvSpPr/>
      </dsp:nvSpPr>
      <dsp:spPr>
        <a:xfrm>
          <a:off x="246461" y="631088"/>
          <a:ext cx="3450455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419" tIns="0" rIns="13041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Отраслевой</a:t>
          </a:r>
          <a:endParaRPr lang="ru-RU" sz="1800" kern="1200" dirty="0"/>
        </a:p>
      </dsp:txBody>
      <dsp:txXfrm>
        <a:off x="263754" y="648381"/>
        <a:ext cx="3415869" cy="319654"/>
      </dsp:txXfrm>
    </dsp:sp>
    <dsp:sp modelId="{135FD422-55F2-4911-AA7E-1C2A7368E678}">
      <dsp:nvSpPr>
        <dsp:cNvPr id="0" name=""/>
        <dsp:cNvSpPr/>
      </dsp:nvSpPr>
      <dsp:spPr>
        <a:xfrm>
          <a:off x="0" y="1352528"/>
          <a:ext cx="492922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4B3CBA-3394-4420-9C65-A0024AC7FB0B}">
      <dsp:nvSpPr>
        <dsp:cNvPr id="0" name=""/>
        <dsp:cNvSpPr/>
      </dsp:nvSpPr>
      <dsp:spPr>
        <a:xfrm>
          <a:off x="246461" y="1175408"/>
          <a:ext cx="3450455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419" tIns="0" rIns="13041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Региональный</a:t>
          </a:r>
          <a:endParaRPr lang="ru-RU" sz="1800" kern="1200" dirty="0"/>
        </a:p>
      </dsp:txBody>
      <dsp:txXfrm>
        <a:off x="263754" y="1192701"/>
        <a:ext cx="3415869" cy="319654"/>
      </dsp:txXfrm>
    </dsp:sp>
    <dsp:sp modelId="{43EA612C-3AF0-4BD3-93D0-156AC78FAAED}">
      <dsp:nvSpPr>
        <dsp:cNvPr id="0" name=""/>
        <dsp:cNvSpPr/>
      </dsp:nvSpPr>
      <dsp:spPr>
        <a:xfrm>
          <a:off x="0" y="1896848"/>
          <a:ext cx="4929222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lt1">
              <a:alpha val="90000"/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71A498-A45C-4FF9-BFB9-CAF6FA221962}">
      <dsp:nvSpPr>
        <dsp:cNvPr id="0" name=""/>
        <dsp:cNvSpPr/>
      </dsp:nvSpPr>
      <dsp:spPr>
        <a:xfrm>
          <a:off x="246461" y="1719728"/>
          <a:ext cx="3450455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0419" tIns="0" rIns="13041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 уровне предприятия</a:t>
          </a:r>
          <a:endParaRPr lang="ru-RU" sz="1800" kern="1200" dirty="0"/>
        </a:p>
      </dsp:txBody>
      <dsp:txXfrm>
        <a:off x="263754" y="1737021"/>
        <a:ext cx="3415869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CB076-8F7A-41F1-A6D8-4CA98AE8BF6C}">
      <dsp:nvSpPr>
        <dsp:cNvPr id="0" name=""/>
        <dsp:cNvSpPr/>
      </dsp:nvSpPr>
      <dsp:spPr>
        <a:xfrm>
          <a:off x="1658020" y="999"/>
          <a:ext cx="1199501" cy="44225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МЗСР РК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25</a:t>
          </a:r>
          <a:endParaRPr lang="ru-RU" sz="1000" b="1" kern="1200" dirty="0"/>
        </a:p>
      </dsp:txBody>
      <dsp:txXfrm>
        <a:off x="1670973" y="13952"/>
        <a:ext cx="1173595" cy="416352"/>
      </dsp:txXfrm>
    </dsp:sp>
    <dsp:sp modelId="{B213013C-8E02-407C-9AA6-BAC643BFCEE0}">
      <dsp:nvSpPr>
        <dsp:cNvPr id="0" name=""/>
        <dsp:cNvSpPr/>
      </dsp:nvSpPr>
      <dsp:spPr>
        <a:xfrm rot="2089146">
          <a:off x="2590120" y="537142"/>
          <a:ext cx="463701" cy="1547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636557" y="568100"/>
        <a:ext cx="370827" cy="92874"/>
      </dsp:txXfrm>
    </dsp:sp>
    <dsp:sp modelId="{86A7C067-7758-43C7-8C8B-E2ED01F34E34}">
      <dsp:nvSpPr>
        <dsp:cNvPr id="0" name=""/>
        <dsp:cNvSpPr/>
      </dsp:nvSpPr>
      <dsp:spPr>
        <a:xfrm>
          <a:off x="2786084" y="785816"/>
          <a:ext cx="1200173" cy="442258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glow rad="63500">
            <a:schemeClr val="accent4">
              <a:hueOff val="-1488257"/>
              <a:satOff val="8966"/>
              <a:lumOff val="719"/>
              <a:alphaOff val="0"/>
              <a:alpha val="45000"/>
              <a:satMod val="12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МИО  ГИТ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246</a:t>
          </a:r>
          <a:endParaRPr lang="ru-RU" sz="1000" b="1" kern="1200" dirty="0"/>
        </a:p>
      </dsp:txBody>
      <dsp:txXfrm>
        <a:off x="2799037" y="798769"/>
        <a:ext cx="1174267" cy="416352"/>
      </dsp:txXfrm>
    </dsp:sp>
    <dsp:sp modelId="{42FFB6B9-6302-40F5-8BED-4254A3037021}">
      <dsp:nvSpPr>
        <dsp:cNvPr id="0" name=""/>
        <dsp:cNvSpPr/>
      </dsp:nvSpPr>
      <dsp:spPr>
        <a:xfrm rot="8459439">
          <a:off x="2590120" y="1386583"/>
          <a:ext cx="463701" cy="1547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0800000">
        <a:off x="2636557" y="1417541"/>
        <a:ext cx="370827" cy="92874"/>
      </dsp:txXfrm>
    </dsp:sp>
    <dsp:sp modelId="{3FC6C59F-610C-4642-B6A0-987AEE54233E}">
      <dsp:nvSpPr>
        <dsp:cNvPr id="0" name=""/>
        <dsp:cNvSpPr/>
      </dsp:nvSpPr>
      <dsp:spPr>
        <a:xfrm>
          <a:off x="1586582" y="1699881"/>
          <a:ext cx="1342377" cy="442258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glow rad="63500">
            <a:schemeClr val="accent4">
              <a:hueOff val="-2976513"/>
              <a:satOff val="17933"/>
              <a:lumOff val="1437"/>
              <a:alphaOff val="0"/>
              <a:alpha val="45000"/>
              <a:satMod val="12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Службы </a:t>
          </a:r>
          <a:r>
            <a:rPr lang="ru-RU" sz="1000" b="1" kern="1200" dirty="0" err="1" smtClean="0"/>
            <a:t>БиОТ</a:t>
          </a:r>
          <a:endParaRPr lang="ru-RU" sz="1000" b="1" kern="1200" dirty="0"/>
        </a:p>
      </dsp:txBody>
      <dsp:txXfrm>
        <a:off x="1599535" y="1712834"/>
        <a:ext cx="1316471" cy="416352"/>
      </dsp:txXfrm>
    </dsp:sp>
    <dsp:sp modelId="{8E1AAE6D-0D99-44DF-A2AC-A7C9FB7C20BD}">
      <dsp:nvSpPr>
        <dsp:cNvPr id="0" name=""/>
        <dsp:cNvSpPr/>
      </dsp:nvSpPr>
      <dsp:spPr>
        <a:xfrm rot="13228426">
          <a:off x="1490306" y="1386582"/>
          <a:ext cx="463701" cy="1547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0800000">
        <a:off x="1536743" y="1417540"/>
        <a:ext cx="370827" cy="92874"/>
      </dsp:txXfrm>
    </dsp:sp>
    <dsp:sp modelId="{5E17089F-EB66-47FA-8AB6-926EC16E28EE}">
      <dsp:nvSpPr>
        <dsp:cNvPr id="0" name=""/>
        <dsp:cNvSpPr/>
      </dsp:nvSpPr>
      <dsp:spPr>
        <a:xfrm>
          <a:off x="571508" y="785815"/>
          <a:ext cx="1230070" cy="442258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glow rad="63500">
            <a:schemeClr val="accent4">
              <a:hueOff val="-4464770"/>
              <a:satOff val="26899"/>
              <a:lumOff val="2156"/>
              <a:alphaOff val="0"/>
              <a:alpha val="45000"/>
              <a:satMod val="12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ФП РК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18 000</a:t>
          </a:r>
          <a:endParaRPr lang="ru-RU" sz="1000" b="1" kern="1200" dirty="0"/>
        </a:p>
      </dsp:txBody>
      <dsp:txXfrm>
        <a:off x="584461" y="798768"/>
        <a:ext cx="1204164" cy="416352"/>
      </dsp:txXfrm>
    </dsp:sp>
    <dsp:sp modelId="{DB296059-C852-4C6D-8528-A9364737D120}">
      <dsp:nvSpPr>
        <dsp:cNvPr id="0" name=""/>
        <dsp:cNvSpPr/>
      </dsp:nvSpPr>
      <dsp:spPr>
        <a:xfrm rot="19426339">
          <a:off x="1490306" y="537141"/>
          <a:ext cx="463701" cy="1547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1536743" y="568099"/>
        <a:ext cx="370827" cy="92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982CB-D37C-4265-98C3-8BFC40132820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4C175-6DD8-4E49-A41B-59AE29B03A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195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4C175-6DD8-4E49-A41B-59AE29B03AE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2FAD-B118-4628-9697-C9BC5B1DE215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82BF-94AB-4366-924C-64C3194BBE56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11108-203D-4973-A399-07512F499861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FA2F-10E2-4108-8863-2CD89D96FDB2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093C1-D8A9-409E-A12D-2179D77382FE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FC18-418A-4159-905B-365EDE6F46B9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6B9-A452-40BA-A1DF-F030CA6E9AB6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9A8B-0278-4BC8-84EE-EBE9F0AF036C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842-143C-4C0B-B368-78F1233405E5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AC17-285B-4442-B60A-5629110F4206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EFB7-2F98-49F2-ACEE-006B04712C94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26449-9A26-4D20-89B1-B0E8188694AC}" type="datetime1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F5D90-F7C6-4148-8CBF-31DE79C7B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niust.kz/" TargetMode="External"/><Relationship Id="rId13" Type="http://schemas.openxmlformats.org/officeDocument/2006/relationships/hyperlink" Target="http://www.safework.ru/library/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www.mzsr.gov.kz/" TargetMode="External"/><Relationship Id="rId12" Type="http://schemas.openxmlformats.org/officeDocument/2006/relationships/hyperlink" Target="http://www.ilo.org/moscow/areas-of-work/occupational-safety-and-health/lang--ru/index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rlam.kz/" TargetMode="External"/><Relationship Id="rId11" Type="http://schemas.openxmlformats.org/officeDocument/2006/relationships/hyperlink" Target="http://www.rniiot.kz/" TargetMode="External"/><Relationship Id="rId5" Type="http://schemas.openxmlformats.org/officeDocument/2006/relationships/hyperlink" Target="http://www.&#1077;.gov.kz/" TargetMode="External"/><Relationship Id="rId10" Type="http://schemas.openxmlformats.org/officeDocument/2006/relationships/hyperlink" Target="http://www.stat.gov.kz/" TargetMode="External"/><Relationship Id="rId4" Type="http://schemas.openxmlformats.org/officeDocument/2006/relationships/hyperlink" Target="http://www.akorda.kz/" TargetMode="External"/><Relationship Id="rId9" Type="http://schemas.openxmlformats.org/officeDocument/2006/relationships/hyperlink" Target="http://adilet.zan.kz/" TargetMode="External"/><Relationship Id="rId1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openxmlformats.org/officeDocument/2006/relationships/chart" Target="../charts/chart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chart" Target="../charts/chart2.xml"/><Relationship Id="rId5" Type="http://schemas.openxmlformats.org/officeDocument/2006/relationships/diagramLayout" Target="../diagrams/layout2.xml"/><Relationship Id="rId10" Type="http://schemas.openxmlformats.org/officeDocument/2006/relationships/chart" Target="../charts/chart1.xml"/><Relationship Id="rId4" Type="http://schemas.openxmlformats.org/officeDocument/2006/relationships/diagramData" Target="../diagrams/data2.xml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Группа 46"/>
          <p:cNvGrpSpPr/>
          <p:nvPr/>
        </p:nvGrpSpPr>
        <p:grpSpPr>
          <a:xfrm>
            <a:off x="142844" y="214290"/>
            <a:ext cx="5143504" cy="6429420"/>
            <a:chOff x="0" y="0"/>
            <a:chExt cx="5429256" cy="685879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" name="TextBox 18"/>
            <p:cNvSpPr txBox="1"/>
            <p:nvPr/>
          </p:nvSpPr>
          <p:spPr>
            <a:xfrm>
              <a:off x="928662" y="0"/>
              <a:ext cx="4500594" cy="6858000"/>
            </a:xfrm>
            <a:prstGeom prst="rect">
              <a:avLst/>
            </a:prstGeom>
            <a:noFill/>
            <a:ln w="9525">
              <a:solidFill>
                <a:srgbClr val="2B56AB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50" b="1" dirty="0">
                  <a:solidFill>
                    <a:srgbClr val="0070C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Cambria" pitchFamily="18" charset="0"/>
                </a:rPr>
                <a:t>Министерство здравоохранения и социального </a:t>
              </a:r>
              <a:r>
                <a:rPr lang="ru-RU" sz="1150" b="1" dirty="0" smtClean="0">
                  <a:solidFill>
                    <a:srgbClr val="0070C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Cambria" pitchFamily="18" charset="0"/>
                </a:rPr>
                <a:t>развития</a:t>
              </a:r>
            </a:p>
            <a:p>
              <a:pPr algn="ctr"/>
              <a:r>
                <a:rPr lang="ru-RU" sz="1150" b="1" dirty="0" smtClean="0">
                  <a:solidFill>
                    <a:srgbClr val="0070C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Cambria" pitchFamily="18" charset="0"/>
                </a:rPr>
                <a:t> Республики Казахстан</a:t>
              </a:r>
              <a:endParaRPr lang="ru-RU" sz="1150" dirty="0" smtClean="0">
                <a:solidFill>
                  <a:srgbClr val="0070C0"/>
                </a:solidFill>
                <a:latin typeface="Cambria" pitchFamily="18" charset="0"/>
              </a:endParaRPr>
            </a:p>
            <a:p>
              <a:endParaRPr lang="ru-RU" sz="1400" b="1" dirty="0" smtClean="0">
                <a:solidFill>
                  <a:srgbClr val="0070C0"/>
                </a:solidFill>
                <a:latin typeface="Cambria" pitchFamily="18" charset="0"/>
              </a:endParaRPr>
            </a:p>
            <a:p>
              <a:endParaRPr lang="ru-RU" sz="1400" b="1" dirty="0">
                <a:solidFill>
                  <a:srgbClr val="0070C0"/>
                </a:solidFill>
                <a:latin typeface="Cambria" pitchFamily="18" charset="0"/>
              </a:endParaRPr>
            </a:p>
            <a:p>
              <a:endParaRPr lang="ru-RU" sz="1400" b="1" dirty="0" smtClean="0">
                <a:solidFill>
                  <a:srgbClr val="0070C0"/>
                </a:solidFill>
                <a:latin typeface="Cambria" pitchFamily="18" charset="0"/>
              </a:endParaRPr>
            </a:p>
            <a:p>
              <a:endParaRPr lang="ru-RU" sz="1400" b="1" dirty="0">
                <a:solidFill>
                  <a:srgbClr val="0070C0"/>
                </a:solidFill>
                <a:latin typeface="Cambria" pitchFamily="18" charset="0"/>
              </a:endParaRPr>
            </a:p>
            <a:p>
              <a:endParaRPr lang="ru-RU" sz="1400" b="1" dirty="0" smtClean="0">
                <a:solidFill>
                  <a:srgbClr val="0070C0"/>
                </a:solidFill>
                <a:latin typeface="Cambria" pitchFamily="18" charset="0"/>
              </a:endParaRPr>
            </a:p>
            <a:p>
              <a:r>
                <a:rPr lang="ru-RU" sz="2000" b="1" dirty="0" smtClean="0">
                  <a:solidFill>
                    <a:srgbClr val="0070C0"/>
                  </a:solidFill>
                  <a:latin typeface="Cambria" pitchFamily="18" charset="0"/>
                </a:rPr>
                <a:t>                  </a:t>
              </a:r>
            </a:p>
            <a:p>
              <a:endParaRPr lang="ru-RU" sz="2000" b="1" dirty="0" smtClean="0">
                <a:solidFill>
                  <a:srgbClr val="0070C0"/>
                </a:solidFill>
                <a:latin typeface="Cambria" pitchFamily="18" charset="0"/>
              </a:endParaRPr>
            </a:p>
            <a:p>
              <a:r>
                <a:rPr lang="ru-RU" sz="2000" b="1" dirty="0">
                  <a:solidFill>
                    <a:srgbClr val="0070C0"/>
                  </a:solidFill>
                  <a:latin typeface="Cambria" pitchFamily="18" charset="0"/>
                </a:rPr>
                <a:t> </a:t>
              </a:r>
              <a:r>
                <a:rPr lang="ru-RU" sz="2000" b="1" dirty="0" smtClean="0">
                  <a:solidFill>
                    <a:srgbClr val="0070C0"/>
                  </a:solidFill>
                  <a:latin typeface="Cambria" pitchFamily="18" charset="0"/>
                </a:rPr>
                <a:t>                       </a:t>
              </a:r>
              <a:r>
                <a:rPr lang="ru-RU" sz="2000" b="1" dirty="0" smtClean="0">
                  <a:solidFill>
                    <a:srgbClr val="0070C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Cambria" pitchFamily="18" charset="0"/>
                </a:rPr>
                <a:t>ОХРАНА ТРУДА</a:t>
              </a:r>
            </a:p>
            <a:p>
              <a:r>
                <a:rPr lang="ru-RU" sz="2000" b="1" dirty="0">
                  <a:solidFill>
                    <a:srgbClr val="0070C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Cambria" pitchFamily="18" charset="0"/>
                </a:rPr>
                <a:t> </a:t>
              </a:r>
              <a:r>
                <a:rPr lang="ru-RU" sz="2000" b="1" dirty="0" smtClean="0">
                  <a:solidFill>
                    <a:srgbClr val="0070C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Cambria" pitchFamily="18" charset="0"/>
                </a:rPr>
                <a:t>         В РЕСПУБЛИКЕ КАЗАХСТАН</a:t>
              </a:r>
            </a:p>
            <a:p>
              <a:endParaRPr lang="ru-RU" sz="2000" dirty="0" smtClean="0">
                <a:solidFill>
                  <a:srgbClr val="0070C0"/>
                </a:solidFill>
                <a:latin typeface="Cambria" pitchFamily="18" charset="0"/>
              </a:endParaRPr>
            </a:p>
            <a:p>
              <a:pPr algn="ctr"/>
              <a:r>
                <a:rPr lang="ru-RU" sz="2000" b="1" dirty="0">
                  <a:solidFill>
                    <a:srgbClr val="0070C0"/>
                  </a:solidFill>
                  <a:latin typeface="Cambria" pitchFamily="18" charset="0"/>
                </a:rPr>
                <a:t> </a:t>
              </a:r>
            </a:p>
            <a:p>
              <a:r>
                <a:rPr lang="ru-RU" dirty="0">
                  <a:solidFill>
                    <a:srgbClr val="0070C0"/>
                  </a:solidFill>
                  <a:latin typeface="Cambria" pitchFamily="18" charset="0"/>
                </a:rPr>
                <a:t> </a:t>
              </a:r>
            </a:p>
            <a:p>
              <a:r>
                <a:rPr lang="ru-RU" dirty="0">
                  <a:solidFill>
                    <a:srgbClr val="0070C0"/>
                  </a:solidFill>
                  <a:latin typeface="Cambria" pitchFamily="18" charset="0"/>
                </a:rPr>
                <a:t> </a:t>
              </a:r>
              <a:r>
                <a:rPr lang="ru-RU" dirty="0" smtClean="0">
                  <a:solidFill>
                    <a:srgbClr val="0070C0"/>
                  </a:solidFill>
                  <a:latin typeface="Cambria" pitchFamily="18" charset="0"/>
                </a:rPr>
                <a:t>                </a:t>
              </a:r>
              <a:r>
                <a:rPr lang="ru-RU" dirty="0">
                  <a:solidFill>
                    <a:srgbClr val="0070C0"/>
                  </a:solidFill>
                  <a:effectLst>
                    <a:outerShdw blurRad="50800" dist="38100" algn="tr" rotWithShape="0">
                      <a:prstClr val="black">
                        <a:alpha val="40000"/>
                      </a:prstClr>
                    </a:outerShdw>
                  </a:effectLst>
                  <a:latin typeface="Cambria" pitchFamily="18" charset="0"/>
                </a:rPr>
                <a:t>НАЦИОНАЛЬНЫЙ ОБЗОР</a:t>
              </a:r>
              <a:endParaRPr lang="ru-RU" b="1" dirty="0">
                <a:solidFill>
                  <a:srgbClr val="0070C0"/>
                </a:solidFill>
                <a:latin typeface="Cambria" pitchFamily="18" charset="0"/>
              </a:endParaRPr>
            </a:p>
            <a:p>
              <a:r>
                <a:rPr lang="ru-RU" dirty="0">
                  <a:solidFill>
                    <a:srgbClr val="0070C0"/>
                  </a:solidFill>
                  <a:latin typeface="Cambria" pitchFamily="18" charset="0"/>
                </a:rPr>
                <a:t> </a:t>
              </a:r>
            </a:p>
            <a:p>
              <a:r>
                <a:rPr lang="ru-RU" dirty="0">
                  <a:solidFill>
                    <a:srgbClr val="0070C0"/>
                  </a:solidFill>
                  <a:latin typeface="Cambria" pitchFamily="18" charset="0"/>
                </a:rPr>
                <a:t> </a:t>
              </a:r>
            </a:p>
            <a:p>
              <a:r>
                <a:rPr lang="ru-RU" dirty="0">
                  <a:solidFill>
                    <a:srgbClr val="0070C0"/>
                  </a:solidFill>
                  <a:latin typeface="Cambria" pitchFamily="18" charset="0"/>
                </a:rPr>
                <a:t> </a:t>
              </a:r>
            </a:p>
            <a:p>
              <a:r>
                <a:rPr lang="ru-RU" dirty="0">
                  <a:solidFill>
                    <a:srgbClr val="0070C0"/>
                  </a:solidFill>
                  <a:latin typeface="Cambria" pitchFamily="18" charset="0"/>
                </a:rPr>
                <a:t> </a:t>
              </a:r>
            </a:p>
            <a:p>
              <a:r>
                <a:rPr lang="ru-RU" dirty="0">
                  <a:solidFill>
                    <a:srgbClr val="0070C0"/>
                  </a:solidFill>
                  <a:latin typeface="Cambria" pitchFamily="18" charset="0"/>
                </a:rPr>
                <a:t> </a:t>
              </a:r>
            </a:p>
            <a:p>
              <a:r>
                <a:rPr lang="ru-RU" dirty="0">
                  <a:solidFill>
                    <a:srgbClr val="0070C0"/>
                  </a:solidFill>
                  <a:latin typeface="Cambria" pitchFamily="18" charset="0"/>
                </a:rPr>
                <a:t> </a:t>
              </a:r>
            </a:p>
            <a:p>
              <a:r>
                <a:rPr lang="ru-RU" b="1" dirty="0">
                  <a:solidFill>
                    <a:srgbClr val="0070C0"/>
                  </a:solidFill>
                  <a:latin typeface="Cambria" pitchFamily="18" charset="0"/>
                </a:rPr>
                <a:t>                                       </a:t>
              </a:r>
            </a:p>
            <a:p>
              <a:r>
                <a:rPr lang="ru-RU" sz="1200" dirty="0">
                  <a:solidFill>
                    <a:srgbClr val="0070C0"/>
                  </a:solidFill>
                  <a:latin typeface="Cambria" pitchFamily="18" charset="0"/>
                </a:rPr>
                <a:t>                          </a:t>
              </a:r>
              <a:r>
                <a:rPr lang="ru-RU" sz="1200" dirty="0" smtClean="0">
                  <a:solidFill>
                    <a:srgbClr val="0070C0"/>
                  </a:solidFill>
                  <a:latin typeface="Cambria" pitchFamily="18" charset="0"/>
                </a:rPr>
                <a:t>                   </a:t>
              </a:r>
              <a:endParaRPr lang="ru-RU" sz="1200" dirty="0">
                <a:solidFill>
                  <a:srgbClr val="0070C0"/>
                </a:solidFill>
                <a:latin typeface="Cambria" pitchFamily="18" charset="0"/>
              </a:endParaRPr>
            </a:p>
            <a:p>
              <a:endParaRPr lang="ru-RU" sz="1200" dirty="0" smtClean="0">
                <a:solidFill>
                  <a:srgbClr val="0070C0"/>
                </a:solidFill>
                <a:latin typeface="Cambria" pitchFamily="18" charset="0"/>
              </a:endParaRPr>
            </a:p>
            <a:p>
              <a:pPr algn="ctr"/>
              <a:r>
                <a:rPr lang="ru-RU" sz="1200" dirty="0" smtClean="0">
                  <a:solidFill>
                    <a:srgbClr val="0070C0"/>
                  </a:solidFill>
                  <a:latin typeface="Cambria" pitchFamily="18" charset="0"/>
                </a:rPr>
                <a:t>    АСТАНА </a:t>
              </a:r>
              <a:r>
                <a:rPr lang="ru-RU" sz="1200" dirty="0">
                  <a:solidFill>
                    <a:srgbClr val="0070C0"/>
                  </a:solidFill>
                  <a:latin typeface="Cambria" pitchFamily="18" charset="0"/>
                </a:rPr>
                <a:t>2015</a:t>
              </a:r>
            </a:p>
          </p:txBody>
        </p:sp>
        <p:pic>
          <p:nvPicPr>
            <p:cNvPr id="1026" name="Picture 2" descr="C:\Users\Джумагулова Н\Desktop\полоса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927100" cy="6858000"/>
            </a:xfrm>
            <a:prstGeom prst="rect">
              <a:avLst/>
            </a:prstGeom>
            <a:ln>
              <a:solidFill>
                <a:srgbClr val="2B56AB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</p:pic>
        <p:grpSp>
          <p:nvGrpSpPr>
            <p:cNvPr id="32" name="Группа 31"/>
            <p:cNvGrpSpPr/>
            <p:nvPr/>
          </p:nvGrpSpPr>
          <p:grpSpPr>
            <a:xfrm>
              <a:off x="1500166" y="3071810"/>
              <a:ext cx="3214709" cy="285752"/>
              <a:chOff x="1214414" y="2786058"/>
              <a:chExt cx="4206875" cy="317500"/>
            </a:xfrm>
          </p:grpSpPr>
          <p:cxnSp>
            <p:nvCxnSpPr>
              <p:cNvPr id="20" name="AutoShape 2"/>
              <p:cNvCxnSpPr>
                <a:cxnSpLocks noChangeShapeType="1"/>
              </p:cNvCxnSpPr>
              <p:nvPr/>
            </p:nvCxnSpPr>
            <p:spPr bwMode="auto">
              <a:xfrm>
                <a:off x="1214414" y="2786058"/>
                <a:ext cx="4206875" cy="0"/>
              </a:xfrm>
              <a:prstGeom prst="straightConnector1">
                <a:avLst/>
              </a:prstGeom>
              <a:noFill/>
              <a:ln w="31750">
                <a:solidFill>
                  <a:srgbClr val="2B56AB"/>
                </a:solidFill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cxnSp>
          <p:cxnSp>
            <p:nvCxnSpPr>
              <p:cNvPr id="21" name="AutoShape 3"/>
              <p:cNvCxnSpPr>
                <a:cxnSpLocks noChangeShapeType="1"/>
              </p:cNvCxnSpPr>
              <p:nvPr/>
            </p:nvCxnSpPr>
            <p:spPr bwMode="auto">
              <a:xfrm>
                <a:off x="1376339" y="2951158"/>
                <a:ext cx="3879850" cy="0"/>
              </a:xfrm>
              <a:prstGeom prst="straightConnector1">
                <a:avLst/>
              </a:prstGeom>
              <a:noFill/>
              <a:ln w="31750">
                <a:solidFill>
                  <a:srgbClr val="2B56AB"/>
                </a:solidFill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cxnSp>
          <p:cxnSp>
            <p:nvCxnSpPr>
              <p:cNvPr id="22" name="AutoShape 4"/>
              <p:cNvCxnSpPr>
                <a:cxnSpLocks noChangeShapeType="1"/>
              </p:cNvCxnSpPr>
              <p:nvPr/>
            </p:nvCxnSpPr>
            <p:spPr bwMode="auto">
              <a:xfrm>
                <a:off x="1528739" y="3103558"/>
                <a:ext cx="3613150" cy="0"/>
              </a:xfrm>
              <a:prstGeom prst="straightConnector1">
                <a:avLst/>
              </a:prstGeom>
              <a:noFill/>
              <a:ln w="31750">
                <a:solidFill>
                  <a:srgbClr val="2B56AB"/>
                </a:solidFill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cxnSp>
        </p:grp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 rot="5400000">
              <a:off x="-2428105" y="3429000"/>
              <a:ext cx="6858000" cy="1588"/>
            </a:xfrm>
            <a:prstGeom prst="straightConnector1">
              <a:avLst/>
            </a:prstGeom>
            <a:noFill/>
            <a:ln w="31750">
              <a:solidFill>
                <a:srgbClr val="2B56AB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</p:cxnSp>
      </p:grpSp>
      <p:sp>
        <p:nvSpPr>
          <p:cNvPr id="44" name="TextBox 43"/>
          <p:cNvSpPr txBox="1"/>
          <p:nvPr/>
        </p:nvSpPr>
        <p:spPr>
          <a:xfrm>
            <a:off x="5429256" y="1952"/>
            <a:ext cx="36433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 algn="just"/>
            <a:r>
              <a:rPr lang="ru-RU" sz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Национальный обзор по охране труда в Республике Казахстан подготовлен в рамках сотрудничества Министерства здравоохранения и социального развития Республики Казахстан и Субрегионального бюро для стран Восточной Европы и Центральной Азии Международной Организации Труда </a:t>
            </a:r>
          </a:p>
          <a:p>
            <a:endParaRPr lang="ru-RU" sz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29256" y="1473969"/>
            <a:ext cx="3643338" cy="1883593"/>
          </a:xfrm>
          <a:prstGeom prst="rect">
            <a:avLst/>
          </a:prstGeom>
          <a:noFill/>
          <a:ln w="19050">
            <a:solidFill>
              <a:srgbClr val="2B56AB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970" b="1" dirty="0">
                <a:solidFill>
                  <a:schemeClr val="accent2">
                    <a:lumMod val="75000"/>
                  </a:schemeClr>
                </a:solidFill>
              </a:rPr>
              <a:t>Руководитель </a:t>
            </a:r>
            <a:r>
              <a:rPr lang="ru-RU" sz="970" b="1" dirty="0" smtClean="0">
                <a:solidFill>
                  <a:schemeClr val="accent2">
                    <a:lumMod val="75000"/>
                  </a:schemeClr>
                </a:solidFill>
              </a:rPr>
              <a:t>проекта</a:t>
            </a:r>
          </a:p>
          <a:p>
            <a:endParaRPr lang="ru-RU" sz="97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970" b="1" dirty="0">
                <a:solidFill>
                  <a:srgbClr val="2B56AB"/>
                </a:solidFill>
              </a:rPr>
              <a:t>Нурымбетов Б.Б</a:t>
            </a:r>
            <a:r>
              <a:rPr lang="ru-RU" sz="970" b="1" dirty="0" smtClean="0">
                <a:solidFill>
                  <a:srgbClr val="2B56AB"/>
                </a:solidFill>
              </a:rPr>
              <a:t>.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ru-RU" sz="970" dirty="0" err="1" smtClean="0">
                <a:solidFill>
                  <a:schemeClr val="accent2">
                    <a:lumMod val="75000"/>
                  </a:schemeClr>
                </a:solidFill>
              </a:rPr>
              <a:t>Вице-министр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здравоохранения и </a:t>
            </a:r>
            <a:endParaRPr lang="ru-RU" sz="97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социального развития </a:t>
            </a:r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Республики Казахстан</a:t>
            </a:r>
          </a:p>
          <a:p>
            <a:r>
              <a:rPr lang="ru-RU" sz="970" b="1" dirty="0">
                <a:solidFill>
                  <a:schemeClr val="accent2">
                    <a:lumMod val="75000"/>
                  </a:schemeClr>
                </a:solidFill>
              </a:rPr>
              <a:t>Ответственные </a:t>
            </a:r>
            <a:r>
              <a:rPr lang="ru-RU" sz="970" b="1" dirty="0" smtClean="0">
                <a:solidFill>
                  <a:schemeClr val="accent2">
                    <a:lumMod val="75000"/>
                  </a:schemeClr>
                </a:solidFill>
              </a:rPr>
              <a:t>исполнители</a:t>
            </a:r>
          </a:p>
          <a:p>
            <a:endParaRPr lang="ru-RU" sz="97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970" b="1" dirty="0" err="1">
                <a:solidFill>
                  <a:srgbClr val="2B56AB"/>
                </a:solidFill>
              </a:rPr>
              <a:t>Бисакаев</a:t>
            </a:r>
            <a:r>
              <a:rPr lang="ru-RU" sz="970" b="1" dirty="0">
                <a:solidFill>
                  <a:srgbClr val="2B56AB"/>
                </a:solidFill>
              </a:rPr>
              <a:t> С.Г.</a:t>
            </a:r>
            <a:r>
              <a:rPr lang="ru-RU" sz="970" dirty="0">
                <a:solidFill>
                  <a:srgbClr val="2B56AB"/>
                </a:solidFill>
              </a:rPr>
              <a:t>	</a:t>
            </a:r>
            <a:r>
              <a:rPr lang="ru-RU" sz="970" dirty="0" smtClean="0">
                <a:solidFill>
                  <a:srgbClr val="2B56AB"/>
                </a:solidFill>
              </a:rPr>
              <a:t>   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Генеральный </a:t>
            </a:r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директор </a:t>
            </a:r>
            <a:endParaRPr lang="ru-RU" sz="97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РГКП </a:t>
            </a:r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«Республиканский 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 НИИ </a:t>
            </a:r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по охране 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труда</a:t>
            </a:r>
          </a:p>
          <a:p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МЗСР </a:t>
            </a:r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РК», д.т.н., академик, проф.</a:t>
            </a:r>
          </a:p>
          <a:p>
            <a:r>
              <a:rPr lang="ru-RU" sz="970" b="1" dirty="0" err="1">
                <a:solidFill>
                  <a:srgbClr val="2B56AB"/>
                </a:solidFill>
              </a:rPr>
              <a:t>Утепов</a:t>
            </a:r>
            <a:r>
              <a:rPr lang="ru-RU" sz="970" b="1" dirty="0">
                <a:solidFill>
                  <a:srgbClr val="2B56AB"/>
                </a:solidFill>
              </a:rPr>
              <a:t> Е.Б. </a:t>
            </a:r>
            <a:r>
              <a:rPr lang="ru-RU" sz="970" dirty="0">
                <a:solidFill>
                  <a:srgbClr val="2B56AB"/>
                </a:solidFill>
              </a:rPr>
              <a:t>	</a:t>
            </a:r>
            <a:r>
              <a:rPr lang="ru-RU" sz="970" dirty="0" smtClean="0">
                <a:solidFill>
                  <a:srgbClr val="2B56AB"/>
                </a:solidFill>
              </a:rPr>
              <a:t>   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Профессор </a:t>
            </a:r>
            <a:r>
              <a:rPr lang="ru-RU" sz="970" dirty="0" err="1">
                <a:solidFill>
                  <a:schemeClr val="accent2">
                    <a:lumMod val="75000"/>
                  </a:schemeClr>
                </a:solidFill>
              </a:rPr>
              <a:t>КазНТУ</a:t>
            </a:r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 им. К. </a:t>
            </a:r>
            <a:r>
              <a:rPr lang="ru-RU" sz="970" dirty="0" err="1" smtClean="0">
                <a:solidFill>
                  <a:schemeClr val="accent2">
                    <a:lumMod val="75000"/>
                  </a:schemeClr>
                </a:solidFill>
              </a:rPr>
              <a:t>Сатпаева</a:t>
            </a:r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endParaRPr lang="ru-RU" sz="97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д.т.н</a:t>
            </a:r>
            <a:r>
              <a:rPr lang="ru-RU" sz="970" dirty="0">
                <a:solidFill>
                  <a:schemeClr val="accent2">
                    <a:lumMod val="75000"/>
                  </a:schemeClr>
                </a:solidFill>
              </a:rPr>
              <a:t>., </a:t>
            </a:r>
            <a:r>
              <a:rPr lang="ru-RU" sz="970" dirty="0" smtClean="0">
                <a:solidFill>
                  <a:schemeClr val="accent2">
                    <a:lumMod val="75000"/>
                  </a:schemeClr>
                </a:solidFill>
              </a:rPr>
              <a:t>академик</a:t>
            </a:r>
            <a:endParaRPr lang="ru-RU" sz="97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97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715008" y="3505519"/>
            <a:ext cx="3071866" cy="3170099"/>
          </a:xfrm>
          <a:prstGeom prst="rect">
            <a:avLst/>
          </a:prstGeom>
          <a:solidFill>
            <a:srgbClr val="EAEAEA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rgbClr val="0070C0"/>
                </a:solidFill>
                <a:latin typeface="Century Gothic" pitchFamily="34" charset="0"/>
              </a:rPr>
              <a:t>СОДЕРЖАНИЕ НАЦИОНАЛЬНОГО ОБЗОРА</a:t>
            </a:r>
          </a:p>
          <a:p>
            <a:pPr algn="just"/>
            <a:endParaRPr lang="ru-RU" sz="8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Введение </a:t>
            </a:r>
            <a:r>
              <a:rPr lang="ru-RU" sz="800" b="1" dirty="0">
                <a:solidFill>
                  <a:srgbClr val="C00000"/>
                </a:solidFill>
                <a:latin typeface="Century Gothic" pitchFamily="34" charset="0"/>
              </a:rPr>
              <a:t>в национальный </a:t>
            </a:r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обзор</a:t>
            </a:r>
          </a:p>
          <a:p>
            <a:pPr algn="just"/>
            <a:endParaRPr lang="ru-RU" sz="800" dirty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1.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Нормативно-правовая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основа охраны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труда</a:t>
            </a: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2</a:t>
            </a:r>
            <a:r>
              <a:rPr lang="ru-RU" sz="800" b="1" dirty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Механизмы формирования национальной политики в сфере безопасности и охраны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труда</a:t>
            </a: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3</a:t>
            </a:r>
            <a:r>
              <a:rPr lang="ru-RU" sz="800" b="1" dirty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Государственные органы управления и контроля в сфере безопасности и охраны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труда</a:t>
            </a: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4</a:t>
            </a:r>
            <a:r>
              <a:rPr lang="ru-RU" sz="800" b="1" dirty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Механизмы социального партнерства и координации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деятельности</a:t>
            </a: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5</a:t>
            </a:r>
            <a:r>
              <a:rPr lang="ru-RU" sz="800" b="1" dirty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Научно-исследовательская деятельность в области охраны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труда</a:t>
            </a: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6.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Профессиональное образование, подготовка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, </a:t>
            </a:r>
            <a:endParaRPr lang="ru-RU" sz="800" b="1" dirty="0" smtClean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переподготовка и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повышение квалификации в области безопасности  и охраны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труда</a:t>
            </a: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7.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Основные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статистические показатели в области безопасности и охраны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труда</a:t>
            </a: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8</a:t>
            </a:r>
            <a:r>
              <a:rPr lang="ru-RU" sz="800" b="1" dirty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Постоянная работа и мероприятия и в области охраны труда: отдельные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примеры</a:t>
            </a: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9</a:t>
            </a:r>
            <a:r>
              <a:rPr lang="ru-RU" sz="800" b="1" dirty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Общие выводы по данным национального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обзора</a:t>
            </a:r>
          </a:p>
          <a:p>
            <a:pPr algn="just"/>
            <a:r>
              <a:rPr lang="ru-RU" sz="800" b="1" dirty="0" smtClean="0">
                <a:solidFill>
                  <a:srgbClr val="C00000"/>
                </a:solidFill>
                <a:latin typeface="Century Gothic" pitchFamily="34" charset="0"/>
              </a:rPr>
              <a:t>10</a:t>
            </a:r>
            <a:r>
              <a:rPr lang="ru-RU" sz="800" b="1" dirty="0">
                <a:solidFill>
                  <a:srgbClr val="C00000"/>
                </a:solidFill>
                <a:latin typeface="Century Gothic" pitchFamily="34" charset="0"/>
              </a:rPr>
              <a:t>. </a:t>
            </a:r>
            <a:r>
              <a:rPr lang="ru-RU" sz="800" b="1" dirty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Анализ сильных и слабых сторон национальной системы управления охраной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труда</a:t>
            </a:r>
          </a:p>
          <a:p>
            <a:pPr algn="just"/>
            <a:endParaRPr lang="ru-RU" sz="800" dirty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pPr algn="just"/>
            <a:r>
              <a:rPr lang="ru-RU" sz="800" b="1" dirty="0">
                <a:solidFill>
                  <a:srgbClr val="C00000"/>
                </a:solidFill>
                <a:latin typeface="Century Gothic" pitchFamily="34" charset="0"/>
              </a:rPr>
              <a:t>Приложения </a:t>
            </a:r>
            <a:endParaRPr lang="ru-RU" sz="8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7929586" y="5199280"/>
            <a:ext cx="1214414" cy="165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744008" y="6492899"/>
            <a:ext cx="328586" cy="365125"/>
          </a:xfrm>
        </p:spPr>
        <p:txBody>
          <a:bodyPr/>
          <a:lstStyle/>
          <a:p>
            <a:fld id="{547F5D90-F7C6-4148-8CBF-31DE79C7B4ED}" type="slidenum">
              <a:rPr lang="ru-RU" b="1" i="1" smtClean="0">
                <a:solidFill>
                  <a:srgbClr val="C00000"/>
                </a:solidFill>
                <a:latin typeface="+mj-lt"/>
              </a:rPr>
              <a:pPr/>
              <a:t>1</a:t>
            </a:fld>
            <a:endParaRPr lang="ru-RU" b="1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1643042" y="500042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2786050" y="71414"/>
            <a:ext cx="63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9. ОБЩИЕ ВЫВОДЫ ПО ДАННЫМ НАЦИОНАЛЬНОГО ОБЗОРА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 </a:t>
            </a:r>
            <a:endParaRPr lang="ru-RU" b="1" dirty="0" smtClean="0">
              <a:solidFill>
                <a:srgbClr val="C00000"/>
              </a:solidFill>
              <a:latin typeface="Century Gothic" pitchFamily="34" charset="0"/>
            </a:endParaRP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0" name="Группа 20"/>
          <p:cNvGrpSpPr/>
          <p:nvPr/>
        </p:nvGrpSpPr>
        <p:grpSpPr>
          <a:xfrm>
            <a:off x="1643042" y="1428736"/>
            <a:ext cx="7500958" cy="214314"/>
            <a:chOff x="3357554" y="714356"/>
            <a:chExt cx="5786446" cy="304800"/>
          </a:xfrm>
        </p:grpSpPr>
        <p:cxnSp>
          <p:nvCxnSpPr>
            <p:cNvPr id="11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12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13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4" name="TextBox 13"/>
          <p:cNvSpPr txBox="1"/>
          <p:nvPr/>
        </p:nvSpPr>
        <p:spPr>
          <a:xfrm>
            <a:off x="2786050" y="785794"/>
            <a:ext cx="63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</a:rPr>
              <a:t>10. АНАЛИЗ СИЛЬНЫХ И СЛАБЫХ СТОРОН НАЦИОНАЛЬНОЙ СИСТЕМЫ УПРАВЛЕНИЯ ОХРАНОЙ ТРУДА</a:t>
            </a:r>
            <a:endParaRPr lang="ru-RU" b="1" dirty="0" smtClean="0">
              <a:solidFill>
                <a:srgbClr val="C00000"/>
              </a:solidFill>
              <a:latin typeface="Century Gothic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lum bright="18000" contrast="-30000"/>
          </a:blip>
          <a:srcRect/>
          <a:stretch>
            <a:fillRect/>
          </a:stretch>
        </p:blipFill>
        <p:spPr bwMode="auto">
          <a:xfrm>
            <a:off x="1865951" y="1713139"/>
            <a:ext cx="2063107" cy="5177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lum bright="10000" contrast="-30000"/>
          </a:blip>
          <a:srcRect/>
          <a:stretch>
            <a:fillRect/>
          </a:stretch>
        </p:blipFill>
        <p:spPr bwMode="auto">
          <a:xfrm>
            <a:off x="6215074" y="1714488"/>
            <a:ext cx="2002295" cy="5143512"/>
          </a:xfrm>
          <a:prstGeom prst="rect">
            <a:avLst/>
          </a:prstGeom>
          <a:noFill/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928662" y="3647265"/>
            <a:ext cx="40719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>
                <a:srgbClr val="339933"/>
              </a:buClr>
              <a:buSzPct val="110000"/>
              <a:buFont typeface="Wingdings" pitchFamily="2" charset="2"/>
              <a:buChar char="q"/>
            </a:pPr>
            <a:r>
              <a:rPr lang="ru-RU" sz="1100" b="1" dirty="0" smtClean="0">
                <a:solidFill>
                  <a:srgbClr val="002060"/>
                </a:solidFill>
              </a:rPr>
              <a:t>   постоянная работа по планированию на государственном уровне мероприятий, направленных на обеспечение безопасности и охраны труда, на сегодняшний день разрабатывается «Комплексный план по обеспечению безопасности и охраны труда на 2015-2020 гг.»;</a:t>
            </a:r>
          </a:p>
          <a:p>
            <a:pPr lvl="0" algn="just">
              <a:buClr>
                <a:srgbClr val="339933"/>
              </a:buClr>
              <a:buSzPct val="110000"/>
              <a:buFont typeface="Wingdings" pitchFamily="2" charset="2"/>
              <a:buChar char="q"/>
            </a:pPr>
            <a:r>
              <a:rPr lang="ru-RU" sz="1100" b="1" dirty="0" smtClean="0">
                <a:solidFill>
                  <a:srgbClr val="002060"/>
                </a:solidFill>
              </a:rPr>
              <a:t>  законодательно закреплены нормы, обязывающие работодателя:</a:t>
            </a:r>
          </a:p>
          <a:p>
            <a:pPr marL="174625" indent="87313" algn="just">
              <a:buClr>
                <a:srgbClr val="339933"/>
              </a:buClr>
              <a:buSzPct val="110000"/>
              <a:buFont typeface="Wingdings" pitchFamily="2" charset="2"/>
              <a:buChar char="§"/>
            </a:pPr>
            <a:r>
              <a:rPr lang="ru-RU" sz="1100" b="1" dirty="0" smtClean="0">
                <a:solidFill>
                  <a:srgbClr val="002060"/>
                </a:solidFill>
              </a:rPr>
              <a:t> проводить ежегодное обучение работников по вопросам безопасности и охраны труда;</a:t>
            </a:r>
          </a:p>
          <a:p>
            <a:pPr marL="174625" indent="87313" algn="just">
              <a:buClr>
                <a:srgbClr val="339933"/>
              </a:buClr>
              <a:buSzPct val="110000"/>
              <a:buFont typeface="Wingdings" pitchFamily="2" charset="2"/>
              <a:buChar char="§"/>
            </a:pPr>
            <a:r>
              <a:rPr lang="ru-RU" sz="1100" b="1" dirty="0" smtClean="0">
                <a:solidFill>
                  <a:srgbClr val="002060"/>
                </a:solidFill>
              </a:rPr>
              <a:t>  проводить аттестацию производственных объектов по условиям труда с разработкой, по итогам, мероприятий по устранению недостатков и обеспечению безопасных условий труда;</a:t>
            </a:r>
          </a:p>
          <a:p>
            <a:pPr lvl="0" algn="just">
              <a:buClr>
                <a:srgbClr val="339933"/>
              </a:buClr>
              <a:buSzPct val="110000"/>
              <a:buFont typeface="Wingdings" pitchFamily="2" charset="2"/>
              <a:buChar char="q"/>
            </a:pPr>
            <a:r>
              <a:rPr lang="ru-RU" sz="1100" b="1" dirty="0" smtClean="0">
                <a:solidFill>
                  <a:srgbClr val="002060"/>
                </a:solidFill>
              </a:rPr>
              <a:t>  в рамках Программной статьи </a:t>
            </a:r>
            <a:r>
              <a:rPr lang="kk-KZ" sz="1100" b="1" dirty="0" smtClean="0">
                <a:solidFill>
                  <a:srgbClr val="002060"/>
                </a:solidFill>
              </a:rPr>
              <a:t>«</a:t>
            </a:r>
            <a:r>
              <a:rPr lang="ru-RU" sz="1100" b="1" dirty="0" smtClean="0">
                <a:solidFill>
                  <a:srgbClr val="002060"/>
                </a:solidFill>
              </a:rPr>
              <a:t>Социальная модернизация: 20 шагов к Обществу всеобщего труда», государством на 2013-2015 гг. выделено 135 млн. тенге для обучения около 130 тысяч работников 6 тысяч предприятий нормам трудового законодательства, безопасности и охраны труда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72132" y="278605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000596" y="1643050"/>
            <a:ext cx="4143404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Clr>
                <a:srgbClr val="C00000"/>
              </a:buClr>
              <a:buSzPct val="110000"/>
              <a:buFont typeface="Wingdings" pitchFamily="2" charset="2"/>
              <a:buChar char="q"/>
            </a:pPr>
            <a:r>
              <a:rPr lang="ru-RU" sz="1100" b="1" dirty="0" smtClean="0">
                <a:solidFill>
                  <a:srgbClr val="002060"/>
                </a:solidFill>
              </a:rPr>
              <a:t>  сложности в управлении и контроле из-за большой территории республики и удаленности населенных пунктов и промышленных объектов;</a:t>
            </a:r>
          </a:p>
          <a:p>
            <a:pPr lvl="0" algn="just">
              <a:buClr>
                <a:srgbClr val="C00000"/>
              </a:buClr>
              <a:buSzPct val="110000"/>
              <a:buFont typeface="Wingdings" pitchFamily="2" charset="2"/>
              <a:buChar char="q"/>
            </a:pPr>
            <a:r>
              <a:rPr lang="ru-RU" sz="1100" b="1" dirty="0" smtClean="0">
                <a:solidFill>
                  <a:srgbClr val="002060"/>
                </a:solidFill>
              </a:rPr>
              <a:t>  сырьевая направленность промышленности республики, как наиболее </a:t>
            </a:r>
            <a:r>
              <a:rPr lang="ru-RU" sz="1100" b="1" dirty="0" err="1" smtClean="0">
                <a:solidFill>
                  <a:srgbClr val="002060"/>
                </a:solidFill>
              </a:rPr>
              <a:t>травмоопасной</a:t>
            </a:r>
            <a:r>
              <a:rPr lang="ru-RU" sz="1100" b="1" dirty="0" smtClean="0">
                <a:solidFill>
                  <a:srgbClr val="002060"/>
                </a:solidFill>
              </a:rPr>
              <a:t> и имеющей вредные условия труда;</a:t>
            </a:r>
          </a:p>
          <a:p>
            <a:pPr lvl="0" algn="just">
              <a:buClr>
                <a:srgbClr val="C00000"/>
              </a:buClr>
              <a:buSzPct val="110000"/>
              <a:buFont typeface="Wingdings" pitchFamily="2" charset="2"/>
              <a:buChar char="q"/>
            </a:pPr>
            <a:r>
              <a:rPr lang="ru-RU" sz="1100" b="1" dirty="0" smtClean="0">
                <a:solidFill>
                  <a:srgbClr val="002060"/>
                </a:solidFill>
              </a:rPr>
              <a:t>  недостатки в подготовке кадров рабочих специальностей строительной отрасли, в связи с чем – высокий уровень производственного травматизма при высоких темпах развития строительной индустрии;</a:t>
            </a:r>
          </a:p>
          <a:p>
            <a:pPr lvl="0" algn="just">
              <a:buClr>
                <a:srgbClr val="C00000"/>
              </a:buClr>
              <a:buSzPct val="110000"/>
              <a:buFont typeface="Wingdings" pitchFamily="2" charset="2"/>
              <a:buChar char="q"/>
            </a:pPr>
            <a:r>
              <a:rPr lang="ru-RU" sz="1100" b="1" dirty="0" smtClean="0">
                <a:solidFill>
                  <a:srgbClr val="002060"/>
                </a:solidFill>
              </a:rPr>
              <a:t>  недостатки в контрольной деятельности государственной инспекции труда, неполный охват предприятий контрольными мероприятиями, несовершенная процедура системы оценки рисков проверочных мероприятий;</a:t>
            </a:r>
          </a:p>
          <a:p>
            <a:pPr lvl="0" algn="just">
              <a:buClr>
                <a:srgbClr val="C00000"/>
              </a:buClr>
              <a:buSzPct val="110000"/>
              <a:buFont typeface="Wingdings" pitchFamily="2" charset="2"/>
              <a:buChar char="q"/>
            </a:pPr>
            <a:r>
              <a:rPr lang="ru-RU" sz="1100" b="1" dirty="0" smtClean="0">
                <a:solidFill>
                  <a:srgbClr val="002060"/>
                </a:solidFill>
              </a:rPr>
              <a:t> недостатки статистического учета условий труда и состояния охраны труда, среди которых имеет место несвоевременное и неполное представление данных о расследовании несчастных случаев;</a:t>
            </a:r>
          </a:p>
          <a:p>
            <a:pPr lvl="0" algn="just">
              <a:buClr>
                <a:srgbClr val="C00000"/>
              </a:buClr>
              <a:buSzPct val="110000"/>
              <a:buFont typeface="Wingdings" pitchFamily="2" charset="2"/>
              <a:buChar char="q"/>
            </a:pPr>
            <a:r>
              <a:rPr lang="ru-RU" sz="1100" b="1" dirty="0" smtClean="0">
                <a:solidFill>
                  <a:srgbClr val="002060"/>
                </a:solidFill>
              </a:rPr>
              <a:t> низкий уровень </a:t>
            </a:r>
            <a:r>
              <a:rPr lang="ru-RU" sz="1100" b="1" dirty="0" err="1" smtClean="0">
                <a:solidFill>
                  <a:srgbClr val="002060"/>
                </a:solidFill>
              </a:rPr>
              <a:t>выявляемости</a:t>
            </a:r>
            <a:r>
              <a:rPr lang="ru-RU" sz="1100" b="1" dirty="0" smtClean="0">
                <a:solidFill>
                  <a:srgbClr val="002060"/>
                </a:solidFill>
              </a:rPr>
              <a:t> ранних признаков профзаболеваний и слабое проведение профилактической работы</a:t>
            </a:r>
          </a:p>
          <a:p>
            <a:pPr lvl="0" algn="just">
              <a:buClr>
                <a:srgbClr val="C00000"/>
              </a:buClr>
              <a:buSzPct val="110000"/>
            </a:pPr>
            <a:endParaRPr lang="ru-RU" sz="1100" b="1" dirty="0">
              <a:solidFill>
                <a:srgbClr val="002060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3286910" y="3357562"/>
            <a:ext cx="3428230" cy="794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3215472" y="5143488"/>
            <a:ext cx="3428230" cy="794"/>
          </a:xfrm>
          <a:prstGeom prst="line">
            <a:avLst/>
          </a:prstGeom>
          <a:ln w="28575">
            <a:solidFill>
              <a:srgbClr val="92D050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572528" y="6492899"/>
            <a:ext cx="500066" cy="365125"/>
          </a:xfrm>
        </p:spPr>
        <p:txBody>
          <a:bodyPr/>
          <a:lstStyle/>
          <a:p>
            <a:fld id="{547F5D90-F7C6-4148-8CBF-31DE79C7B4ED}" type="slidenum">
              <a:rPr lang="ru-RU" b="1" i="1" smtClean="0">
                <a:solidFill>
                  <a:srgbClr val="C00000"/>
                </a:solidFill>
                <a:latin typeface="+mj-lt"/>
              </a:rPr>
              <a:pPr/>
              <a:t>10</a:t>
            </a:fld>
            <a:endParaRPr lang="ru-RU" b="1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5072066" y="1142984"/>
            <a:ext cx="4000528" cy="5500726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0"/>
          <p:cNvGrpSpPr/>
          <p:nvPr/>
        </p:nvGrpSpPr>
        <p:grpSpPr>
          <a:xfrm>
            <a:off x="1643042" y="642918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2786050" y="142852"/>
            <a:ext cx="63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ПРИЛОЖЕНИЯ</a:t>
            </a: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1000100" y="928670"/>
            <a:ext cx="4000528" cy="5847755"/>
          </a:xfrm>
          <a:prstGeom prst="rect">
            <a:avLst/>
          </a:prstGeom>
          <a:noFill/>
          <a:ln w="12700">
            <a:solidFill>
              <a:srgbClr val="2B56AB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ru-RU" sz="900" u="sng" dirty="0" smtClean="0">
              <a:solidFill>
                <a:srgbClr val="002060"/>
              </a:solidFill>
              <a:hlinkClick r:id="rId4"/>
            </a:endParaRPr>
          </a:p>
          <a:p>
            <a:endParaRPr lang="ru-RU" sz="900" u="sng" dirty="0" smtClean="0">
              <a:solidFill>
                <a:srgbClr val="002060"/>
              </a:solidFill>
              <a:hlinkClick r:id="rId4"/>
            </a:endParaRPr>
          </a:p>
          <a:p>
            <a:endParaRPr lang="ru-RU" sz="900" u="sng" dirty="0" smtClean="0">
              <a:solidFill>
                <a:srgbClr val="002060"/>
              </a:solidFill>
              <a:hlinkClick r:id="rId4"/>
            </a:endParaRPr>
          </a:p>
          <a:p>
            <a:endParaRPr lang="ru-RU" sz="900" u="sng" dirty="0" smtClean="0">
              <a:solidFill>
                <a:srgbClr val="002060"/>
              </a:solidFill>
              <a:hlinkClick r:id="rId4"/>
            </a:endParaRPr>
          </a:p>
          <a:p>
            <a:endParaRPr lang="ru-RU" sz="900" u="sng" dirty="0" smtClean="0">
              <a:solidFill>
                <a:srgbClr val="002060"/>
              </a:solidFill>
              <a:hlinkClick r:id="rId4"/>
            </a:endParaRPr>
          </a:p>
          <a:p>
            <a:r>
              <a:rPr lang="ru-RU" sz="900" u="sng" dirty="0" smtClean="0">
                <a:solidFill>
                  <a:srgbClr val="002060"/>
                </a:solidFill>
                <a:hlinkClick r:id="rId4"/>
              </a:rPr>
              <a:t>http://www.akorda.kz</a:t>
            </a:r>
            <a:r>
              <a:rPr lang="ru-RU" sz="900" u="sng" dirty="0" smtClean="0">
                <a:solidFill>
                  <a:srgbClr val="002060"/>
                </a:solidFill>
              </a:rPr>
              <a:t> -</a:t>
            </a:r>
            <a:r>
              <a:rPr lang="ru-RU" sz="900" dirty="0" smtClean="0">
                <a:solidFill>
                  <a:srgbClr val="002060"/>
                </a:solidFill>
              </a:rPr>
              <a:t>Официальный сайт Президента Республики Казахстан и Администрации Президента Республики Казахстан;</a:t>
            </a:r>
          </a:p>
          <a:p>
            <a:r>
              <a:rPr lang="ru-RU" sz="900" u="sng" dirty="0" smtClean="0">
                <a:solidFill>
                  <a:srgbClr val="002060"/>
                </a:solidFill>
                <a:hlinkClick r:id="rId5"/>
              </a:rPr>
              <a:t>http://www.е.</a:t>
            </a:r>
            <a:r>
              <a:rPr lang="en-US" sz="900" u="sng" dirty="0" err="1" smtClean="0">
                <a:solidFill>
                  <a:srgbClr val="002060"/>
                </a:solidFill>
                <a:hlinkClick r:id="rId5"/>
              </a:rPr>
              <a:t>gov</a:t>
            </a:r>
            <a:r>
              <a:rPr lang="ru-RU" sz="900" u="sng" dirty="0" smtClean="0">
                <a:solidFill>
                  <a:srgbClr val="002060"/>
                </a:solidFill>
                <a:hlinkClick r:id="rId5"/>
              </a:rPr>
              <a:t>.</a:t>
            </a:r>
            <a:r>
              <a:rPr lang="en-US" sz="900" u="sng" dirty="0" err="1" smtClean="0">
                <a:solidFill>
                  <a:srgbClr val="002060"/>
                </a:solidFill>
                <a:hlinkClick r:id="rId5"/>
              </a:rPr>
              <a:t>kz</a:t>
            </a:r>
            <a:r>
              <a:rPr lang="ru-RU" sz="900" dirty="0" smtClean="0">
                <a:solidFill>
                  <a:srgbClr val="002060"/>
                </a:solidFill>
              </a:rPr>
              <a:t> - Портал Электронного Правительства;</a:t>
            </a:r>
          </a:p>
          <a:p>
            <a:r>
              <a:rPr lang="ru-RU" sz="900" u="sng" dirty="0" smtClean="0">
                <a:solidFill>
                  <a:srgbClr val="002060"/>
                </a:solidFill>
                <a:hlinkClick r:id="rId6"/>
              </a:rPr>
              <a:t>http://www.</a:t>
            </a:r>
            <a:r>
              <a:rPr lang="en-US" sz="900" u="sng" dirty="0" err="1" smtClean="0">
                <a:solidFill>
                  <a:srgbClr val="002060"/>
                </a:solidFill>
                <a:hlinkClick r:id="rId6"/>
              </a:rPr>
              <a:t>parlam</a:t>
            </a:r>
            <a:r>
              <a:rPr lang="ru-RU" sz="900" u="sng" dirty="0" smtClean="0">
                <a:solidFill>
                  <a:srgbClr val="002060"/>
                </a:solidFill>
                <a:hlinkClick r:id="rId6"/>
              </a:rPr>
              <a:t>.</a:t>
            </a:r>
            <a:r>
              <a:rPr lang="en-US" sz="900" u="sng" dirty="0" err="1" smtClean="0">
                <a:solidFill>
                  <a:srgbClr val="002060"/>
                </a:solidFill>
                <a:hlinkClick r:id="rId6"/>
              </a:rPr>
              <a:t>kz</a:t>
            </a:r>
            <a:r>
              <a:rPr lang="ru-RU" sz="900" dirty="0" smtClean="0">
                <a:solidFill>
                  <a:srgbClr val="002060"/>
                </a:solidFill>
              </a:rPr>
              <a:t> - Парламент Республики Казахстан;</a:t>
            </a:r>
          </a:p>
          <a:p>
            <a:r>
              <a:rPr lang="ru-RU" sz="900" u="sng" dirty="0" smtClean="0">
                <a:solidFill>
                  <a:srgbClr val="002060"/>
                </a:solidFill>
              </a:rPr>
              <a:t>http://ru.government.kz -</a:t>
            </a:r>
            <a:r>
              <a:rPr lang="ru-RU" sz="900" dirty="0" smtClean="0">
                <a:solidFill>
                  <a:srgbClr val="002060"/>
                </a:solidFill>
              </a:rPr>
              <a:t> Правительство Республики Казахстан;</a:t>
            </a:r>
          </a:p>
          <a:p>
            <a:r>
              <a:rPr lang="ru-RU" sz="900" u="sng" dirty="0" smtClean="0">
                <a:solidFill>
                  <a:srgbClr val="002060"/>
                </a:solidFill>
                <a:hlinkClick r:id="rId7"/>
              </a:rPr>
              <a:t>http://www.</a:t>
            </a:r>
            <a:r>
              <a:rPr lang="en-US" sz="900" u="sng" dirty="0" err="1" smtClean="0">
                <a:solidFill>
                  <a:srgbClr val="002060"/>
                </a:solidFill>
                <a:hlinkClick r:id="rId7"/>
              </a:rPr>
              <a:t>mzsr</a:t>
            </a:r>
            <a:r>
              <a:rPr lang="ru-RU" sz="900" u="sng" dirty="0" smtClean="0">
                <a:solidFill>
                  <a:srgbClr val="002060"/>
                </a:solidFill>
                <a:hlinkClick r:id="rId7"/>
              </a:rPr>
              <a:t>.</a:t>
            </a:r>
            <a:r>
              <a:rPr lang="en-US" sz="900" u="sng" dirty="0" err="1" smtClean="0">
                <a:solidFill>
                  <a:srgbClr val="002060"/>
                </a:solidFill>
                <a:hlinkClick r:id="rId7"/>
              </a:rPr>
              <a:t>gov</a:t>
            </a:r>
            <a:r>
              <a:rPr lang="ru-RU" sz="900" u="sng" dirty="0" smtClean="0">
                <a:solidFill>
                  <a:srgbClr val="002060"/>
                </a:solidFill>
                <a:hlinkClick r:id="rId7"/>
              </a:rPr>
              <a:t>.</a:t>
            </a:r>
            <a:r>
              <a:rPr lang="en-US" sz="900" u="sng" dirty="0" err="1" smtClean="0">
                <a:solidFill>
                  <a:srgbClr val="002060"/>
                </a:solidFill>
                <a:hlinkClick r:id="rId7"/>
              </a:rPr>
              <a:t>kz</a:t>
            </a:r>
            <a:r>
              <a:rPr lang="ru-RU" sz="900" dirty="0" smtClean="0">
                <a:solidFill>
                  <a:srgbClr val="002060"/>
                </a:solidFill>
              </a:rPr>
              <a:t> – Министерства здравоохранения и социального развития Республики Казахстан;</a:t>
            </a:r>
          </a:p>
          <a:p>
            <a:r>
              <a:rPr lang="ru-RU" sz="900" u="sng" dirty="0" smtClean="0">
                <a:solidFill>
                  <a:srgbClr val="002060"/>
                </a:solidFill>
                <a:hlinkClick r:id="rId8"/>
              </a:rPr>
              <a:t>http://www.</a:t>
            </a:r>
            <a:r>
              <a:rPr lang="en-US" sz="900" u="sng" dirty="0" err="1" smtClean="0">
                <a:solidFill>
                  <a:srgbClr val="002060"/>
                </a:solidFill>
                <a:hlinkClick r:id="rId8"/>
              </a:rPr>
              <a:t>miniust</a:t>
            </a:r>
            <a:r>
              <a:rPr lang="ru-RU" sz="900" u="sng" dirty="0" smtClean="0">
                <a:solidFill>
                  <a:srgbClr val="002060"/>
                </a:solidFill>
                <a:hlinkClick r:id="rId8"/>
              </a:rPr>
              <a:t>.</a:t>
            </a:r>
            <a:r>
              <a:rPr lang="en-US" sz="900" u="sng" dirty="0" err="1" smtClean="0">
                <a:solidFill>
                  <a:srgbClr val="002060"/>
                </a:solidFill>
                <a:hlinkClick r:id="rId8"/>
              </a:rPr>
              <a:t>kz</a:t>
            </a:r>
            <a:r>
              <a:rPr lang="ru-RU" sz="900" dirty="0" smtClean="0">
                <a:solidFill>
                  <a:srgbClr val="002060"/>
                </a:solidFill>
              </a:rPr>
              <a:t>  - Министерство юстиции Республики Казахстан;</a:t>
            </a:r>
          </a:p>
          <a:p>
            <a:r>
              <a:rPr lang="ru-RU" sz="900" u="sng" dirty="0" smtClean="0">
                <a:solidFill>
                  <a:srgbClr val="002060"/>
                </a:solidFill>
                <a:hlinkClick r:id="rId9"/>
              </a:rPr>
              <a:t>http://adilet.zan.kz</a:t>
            </a:r>
            <a:r>
              <a:rPr lang="ru-RU" sz="900" dirty="0" smtClean="0">
                <a:solidFill>
                  <a:srgbClr val="002060"/>
                </a:solidFill>
              </a:rPr>
              <a:t>- Информационно-правовая система нормативно-правовых актов Республики Казахстан «</a:t>
            </a:r>
            <a:r>
              <a:rPr lang="kk-KZ" sz="900" dirty="0" smtClean="0">
                <a:solidFill>
                  <a:srgbClr val="002060"/>
                </a:solidFill>
              </a:rPr>
              <a:t>Әділет</a:t>
            </a:r>
            <a:r>
              <a:rPr lang="ru-RU" sz="900" dirty="0" smtClean="0">
                <a:solidFill>
                  <a:srgbClr val="002060"/>
                </a:solidFill>
              </a:rPr>
              <a:t>»;</a:t>
            </a:r>
          </a:p>
          <a:p>
            <a:r>
              <a:rPr lang="ru-RU" sz="900" u="sng" dirty="0" smtClean="0">
                <a:solidFill>
                  <a:srgbClr val="002060"/>
                </a:solidFill>
                <a:hlinkClick r:id="rId10"/>
              </a:rPr>
              <a:t>http://www.</a:t>
            </a:r>
            <a:r>
              <a:rPr lang="en-US" sz="900" u="sng" dirty="0" smtClean="0">
                <a:solidFill>
                  <a:srgbClr val="002060"/>
                </a:solidFill>
                <a:hlinkClick r:id="rId10"/>
              </a:rPr>
              <a:t>stat</a:t>
            </a:r>
            <a:r>
              <a:rPr lang="ru-RU" sz="900" u="sng" dirty="0" smtClean="0">
                <a:solidFill>
                  <a:srgbClr val="002060"/>
                </a:solidFill>
                <a:hlinkClick r:id="rId10"/>
              </a:rPr>
              <a:t>.</a:t>
            </a:r>
            <a:r>
              <a:rPr lang="en-US" sz="900" u="sng" dirty="0" err="1" smtClean="0">
                <a:solidFill>
                  <a:srgbClr val="002060"/>
                </a:solidFill>
                <a:hlinkClick r:id="rId10"/>
              </a:rPr>
              <a:t>kz</a:t>
            </a:r>
            <a:r>
              <a:rPr lang="ru-RU" sz="900" dirty="0" smtClean="0">
                <a:solidFill>
                  <a:srgbClr val="002060"/>
                </a:solidFill>
              </a:rPr>
              <a:t>– Комитет Республики Казахстан по статистике;</a:t>
            </a:r>
          </a:p>
          <a:p>
            <a:r>
              <a:rPr lang="ru-RU" sz="900" u="sng" dirty="0" smtClean="0">
                <a:solidFill>
                  <a:srgbClr val="002060"/>
                </a:solidFill>
              </a:rPr>
              <a:t>http://www.fprk.кz</a:t>
            </a:r>
            <a:r>
              <a:rPr lang="ru-RU" sz="900" dirty="0" smtClean="0">
                <a:solidFill>
                  <a:srgbClr val="002060"/>
                </a:solidFill>
              </a:rPr>
              <a:t> – Федерация профсоюзов Республики Казахстан;</a:t>
            </a:r>
          </a:p>
          <a:p>
            <a:r>
              <a:rPr lang="ru-RU" sz="900" u="sng" dirty="0" smtClean="0">
                <a:solidFill>
                  <a:srgbClr val="002060"/>
                </a:solidFill>
              </a:rPr>
              <a:t>http://www.palata.кz</a:t>
            </a:r>
            <a:r>
              <a:rPr lang="ru-RU" sz="900" dirty="0" smtClean="0">
                <a:solidFill>
                  <a:srgbClr val="002060"/>
                </a:solidFill>
              </a:rPr>
              <a:t> - Национальная палата предпринимателей Казахстана «</a:t>
            </a:r>
            <a:r>
              <a:rPr lang="ru-RU" sz="900" dirty="0" err="1" smtClean="0">
                <a:solidFill>
                  <a:srgbClr val="002060"/>
                </a:solidFill>
              </a:rPr>
              <a:t>Атамекен</a:t>
            </a:r>
            <a:r>
              <a:rPr lang="ru-RU" sz="900" dirty="0" smtClean="0">
                <a:solidFill>
                  <a:srgbClr val="002060"/>
                </a:solidFill>
              </a:rPr>
              <a:t>»</a:t>
            </a:r>
          </a:p>
          <a:p>
            <a:r>
              <a:rPr lang="ru-RU" sz="900" u="sng" dirty="0" smtClean="0">
                <a:solidFill>
                  <a:srgbClr val="002060"/>
                </a:solidFill>
                <a:hlinkClick r:id="rId11"/>
              </a:rPr>
              <a:t>http://www.rniiot.kz</a:t>
            </a:r>
            <a:r>
              <a:rPr lang="ru-RU" sz="900" dirty="0" smtClean="0">
                <a:solidFill>
                  <a:srgbClr val="002060"/>
                </a:solidFill>
              </a:rPr>
              <a:t> - РГКП «Республиканский научно-исследовательский институт по охране Министерства здравоохранения и социального развития Республики Казахстан»;</a:t>
            </a:r>
          </a:p>
          <a:p>
            <a:r>
              <a:rPr lang="ru-RU" sz="900" u="sng" dirty="0" smtClean="0">
                <a:solidFill>
                  <a:srgbClr val="002060"/>
                </a:solidFill>
              </a:rPr>
              <a:t>http://www. </a:t>
            </a:r>
            <a:r>
              <a:rPr lang="ru-RU" sz="900" u="sng" dirty="0" err="1" smtClean="0">
                <a:solidFill>
                  <a:srgbClr val="002060"/>
                </a:solidFill>
              </a:rPr>
              <a:t>ncgtpz.kz</a:t>
            </a:r>
            <a:r>
              <a:rPr lang="ru-RU" sz="900" dirty="0" smtClean="0">
                <a:solidFill>
                  <a:srgbClr val="002060"/>
                </a:solidFill>
              </a:rPr>
              <a:t> – РГКП «Национальный центр гигиены труда и профессиональных заболеваний»</a:t>
            </a:r>
          </a:p>
          <a:p>
            <a:r>
              <a:rPr lang="ru-RU" sz="900" u="sng" dirty="0" smtClean="0">
                <a:solidFill>
                  <a:srgbClr val="002060"/>
                </a:solidFill>
                <a:hlinkClick r:id="rId12"/>
              </a:rPr>
              <a:t>http://www.ilo.org/moscow/areas-of-work/occupational-safety-and-health/lang--ru/index.htm</a:t>
            </a:r>
            <a:r>
              <a:rPr lang="ru-RU" sz="900" dirty="0" smtClean="0">
                <a:solidFill>
                  <a:srgbClr val="002060"/>
                </a:solidFill>
              </a:rPr>
              <a:t> - Международная организация труда;</a:t>
            </a:r>
          </a:p>
          <a:p>
            <a:r>
              <a:rPr lang="ru-RU" sz="900" u="sng" dirty="0" smtClean="0">
                <a:solidFill>
                  <a:srgbClr val="002060"/>
                </a:solidFill>
                <a:hlinkClick r:id="rId13"/>
              </a:rPr>
              <a:t>http://www.safework.ru/library/</a:t>
            </a:r>
            <a:r>
              <a:rPr lang="ru-RU" sz="900" dirty="0" smtClean="0">
                <a:solidFill>
                  <a:srgbClr val="002060"/>
                </a:solidFill>
              </a:rPr>
              <a:t> - Библиотека безопасного труда.</a:t>
            </a:r>
          </a:p>
          <a:p>
            <a:r>
              <a:rPr lang="ru-RU" sz="1000" b="1" dirty="0" smtClean="0"/>
              <a:t> </a:t>
            </a:r>
            <a:endParaRPr lang="ru-RU" sz="1000" dirty="0" smtClean="0">
              <a:solidFill>
                <a:srgbClr val="002060"/>
              </a:solidFill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</a:endParaRPr>
          </a:p>
          <a:p>
            <a:pPr marL="0" lvl="2" indent="360363"/>
            <a:endParaRPr lang="ru-RU" sz="1000" dirty="0" smtClean="0">
              <a:solidFill>
                <a:srgbClr val="002060"/>
              </a:solidFill>
            </a:endParaRPr>
          </a:p>
          <a:p>
            <a:pPr marL="0" lvl="2" indent="360363"/>
            <a:endParaRPr lang="ru-RU" sz="1100" b="1" dirty="0" smtClean="0">
              <a:solidFill>
                <a:srgbClr val="002060"/>
              </a:solidFill>
            </a:endParaRPr>
          </a:p>
          <a:p>
            <a:pPr marL="0" lvl="2" indent="360363"/>
            <a:r>
              <a:rPr lang="ru-RU" sz="1100" b="1" dirty="0" smtClean="0">
                <a:solidFill>
                  <a:srgbClr val="002060"/>
                </a:solidFill>
              </a:rPr>
              <a:t>Охрана труда в Казахстане;</a:t>
            </a:r>
          </a:p>
          <a:p>
            <a:pPr marL="0" lvl="2" indent="360363"/>
            <a:r>
              <a:rPr lang="ru-RU" sz="1100" b="1" dirty="0" smtClean="0">
                <a:solidFill>
                  <a:srgbClr val="002060"/>
                </a:solidFill>
              </a:rPr>
              <a:t>Труд в Казахстане: проблемы, факты, комментарии;</a:t>
            </a:r>
          </a:p>
          <a:p>
            <a:pPr marL="0" lvl="2" indent="360363"/>
            <a:r>
              <a:rPr lang="ru-RU" sz="1100" b="1" dirty="0" smtClean="0">
                <a:solidFill>
                  <a:srgbClr val="002060"/>
                </a:solidFill>
              </a:rPr>
              <a:t>Нормативные акты по безопасности и охране труда;</a:t>
            </a:r>
          </a:p>
          <a:p>
            <a:pPr marL="0" lvl="2" indent="360363"/>
            <a:r>
              <a:rPr lang="ru-RU" sz="1100" b="1" dirty="0" smtClean="0">
                <a:solidFill>
                  <a:srgbClr val="002060"/>
                </a:solidFill>
              </a:rPr>
              <a:t>Библиотека специалиста по охране труда;</a:t>
            </a:r>
          </a:p>
          <a:p>
            <a:pPr marL="0" lvl="2" indent="360363"/>
            <a:r>
              <a:rPr lang="ru-RU" sz="1100" b="1" dirty="0" smtClean="0">
                <a:solidFill>
                  <a:srgbClr val="002060"/>
                </a:solidFill>
              </a:rPr>
              <a:t>Промышленный Казахстан;</a:t>
            </a:r>
          </a:p>
          <a:p>
            <a:pPr marL="0" lvl="2" indent="360363"/>
            <a:r>
              <a:rPr lang="ru-RU" sz="1100" b="1" dirty="0" smtClean="0">
                <a:solidFill>
                  <a:srgbClr val="002060"/>
                </a:solidFill>
              </a:rPr>
              <a:t>Справочник кадровика Казахстан;</a:t>
            </a:r>
          </a:p>
          <a:p>
            <a:pPr marL="0" lvl="2" indent="360363"/>
            <a:r>
              <a:rPr lang="ru-RU" sz="1100" b="1" dirty="0" smtClean="0">
                <a:solidFill>
                  <a:srgbClr val="002060"/>
                </a:solidFill>
              </a:rPr>
              <a:t>Руководитель медицинской организации;</a:t>
            </a:r>
          </a:p>
          <a:p>
            <a:pPr marL="0" lvl="2" indent="360363"/>
            <a:r>
              <a:rPr lang="ru-RU" sz="1100" b="1" dirty="0" smtClean="0">
                <a:solidFill>
                  <a:srgbClr val="002060"/>
                </a:solidFill>
              </a:rPr>
              <a:t>Коммуникационная площадка -</a:t>
            </a:r>
            <a:r>
              <a:rPr lang="ru-RU" sz="1100" b="1" dirty="0" err="1" smtClean="0">
                <a:solidFill>
                  <a:srgbClr val="002060"/>
                </a:solidFill>
              </a:rPr>
              <a:t>G-Global</a:t>
            </a:r>
            <a:r>
              <a:rPr lang="ru-RU" sz="1100" b="1" dirty="0" smtClean="0">
                <a:solidFill>
                  <a:srgbClr val="002060"/>
                </a:solidFill>
              </a:rPr>
              <a:t>.</a:t>
            </a:r>
            <a:endParaRPr lang="ru-RU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142976" y="1000108"/>
            <a:ext cx="3714776" cy="600164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ОСНОВНЫЕ САЙТЫ, ВАЖНЫЕ ДЛЯ ОХРАНЫ ТРУДА И БЕЗОПАСНОСТИ ПРОИЗВОДСТВА И ДРУГИХ ИНФОРМАЦИОННЫХ РЕСУРСОВ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2976" y="4855501"/>
            <a:ext cx="3714776" cy="430887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ОСНОВНЫЕ ЖУРНАЛЫ ПО ОХРАНЕ ТРУДА И БЕЗОПАСНОСТИ ПРОИЗВОДСТВА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72066" y="1578106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C00000"/>
                </a:solidFill>
              </a:rPr>
              <a:t>Численность населения на 2014 г.                                   17 264,6 тыс. чел.</a:t>
            </a:r>
          </a:p>
          <a:p>
            <a:r>
              <a:rPr lang="ru-RU" sz="1000" b="1" dirty="0" smtClean="0">
                <a:solidFill>
                  <a:srgbClr val="C00000"/>
                </a:solidFill>
              </a:rPr>
              <a:t>из них  </a:t>
            </a:r>
          </a:p>
          <a:p>
            <a:r>
              <a:rPr lang="ru-RU" sz="1000" b="1" dirty="0" smtClean="0">
                <a:solidFill>
                  <a:srgbClr val="C00000"/>
                </a:solidFill>
              </a:rPr>
              <a:t>             городского населения                                            9 508,4 тыс. чел.</a:t>
            </a:r>
          </a:p>
          <a:p>
            <a:r>
              <a:rPr lang="ru-RU" sz="1000" b="1" dirty="0" smtClean="0">
                <a:solidFill>
                  <a:srgbClr val="C00000"/>
                </a:solidFill>
              </a:rPr>
              <a:t>             сельского населения                                               7 756,2 тыс. чел.      </a:t>
            </a:r>
            <a:r>
              <a:rPr lang="ru-RU" sz="1000" b="1" dirty="0" smtClean="0">
                <a:solidFill>
                  <a:srgbClr val="2B56AB"/>
                </a:solidFill>
              </a:rPr>
              <a:t>                                              </a:t>
            </a:r>
            <a:endParaRPr lang="ru-RU" sz="1000" b="1" dirty="0">
              <a:solidFill>
                <a:srgbClr val="2B56AB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14942" y="1238564"/>
            <a:ext cx="3714776" cy="261610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</a:rPr>
              <a:t>ОБЩИЕ СВЕДЕНИЯ О СТРАНЕ НАЦИОНАЛЬНОГО ОБЗОРА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3504" y="3714752"/>
            <a:ext cx="3857652" cy="307777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 Административно-территориальное устройство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14942" y="4071942"/>
            <a:ext cx="37862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solidFill>
                  <a:srgbClr val="C00000"/>
                </a:solidFill>
              </a:rPr>
              <a:t>14         областей</a:t>
            </a:r>
          </a:p>
          <a:p>
            <a:r>
              <a:rPr lang="ru-RU" sz="1100" b="1" i="1" dirty="0" smtClean="0">
                <a:solidFill>
                  <a:srgbClr val="C00000"/>
                </a:solidFill>
              </a:rPr>
              <a:t>2           города республиканского значения</a:t>
            </a:r>
          </a:p>
          <a:p>
            <a:r>
              <a:rPr lang="ru-RU" sz="1100" b="1" i="1" dirty="0" smtClean="0">
                <a:solidFill>
                  <a:srgbClr val="C00000"/>
                </a:solidFill>
              </a:rPr>
              <a:t>175       административных районов</a:t>
            </a:r>
          </a:p>
          <a:p>
            <a:r>
              <a:rPr lang="ru-RU" sz="1100" b="1" i="1" dirty="0" smtClean="0">
                <a:solidFill>
                  <a:srgbClr val="C00000"/>
                </a:solidFill>
              </a:rPr>
              <a:t>87         городов</a:t>
            </a:r>
          </a:p>
          <a:p>
            <a:r>
              <a:rPr lang="ru-RU" sz="1100" b="1" i="1" dirty="0" smtClean="0">
                <a:solidFill>
                  <a:srgbClr val="C00000"/>
                </a:solidFill>
              </a:rPr>
              <a:t>35         поселков</a:t>
            </a:r>
          </a:p>
          <a:p>
            <a:r>
              <a:rPr lang="ru-RU" sz="1100" b="1" i="1" dirty="0" smtClean="0">
                <a:solidFill>
                  <a:srgbClr val="C00000"/>
                </a:solidFill>
              </a:rPr>
              <a:t>6 982    сельских населенных пунктов</a:t>
            </a:r>
            <a:endParaRPr lang="ru-RU" sz="11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5357818" y="2285992"/>
          <a:ext cx="3571900" cy="1531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143504" y="5214950"/>
            <a:ext cx="3857652" cy="307777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 Основные экономические показатели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14942" y="5500702"/>
            <a:ext cx="37862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b="1" dirty="0" smtClean="0">
                <a:solidFill>
                  <a:srgbClr val="C00000"/>
                </a:solidFill>
              </a:rPr>
              <a:t>Доля населения, имеющего доходы ниже величины прожиточного минимума, в 2012 году снизилась до 2,8% против 12,1% в 2008-м.</a:t>
            </a:r>
          </a:p>
          <a:p>
            <a:pPr algn="just"/>
            <a:r>
              <a:rPr lang="ru-RU" sz="1100" b="1" dirty="0" smtClean="0">
                <a:solidFill>
                  <a:srgbClr val="C00000"/>
                </a:solidFill>
              </a:rPr>
              <a:t>В 2013 году Казахстан среди стран СНГ по размеру зарплаты занимал второе место после России (900 долларов), а в настоящее время вышел на первое место.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2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429652" y="6564337"/>
            <a:ext cx="642942" cy="365125"/>
          </a:xfrm>
        </p:spPr>
        <p:txBody>
          <a:bodyPr/>
          <a:lstStyle/>
          <a:p>
            <a:fld id="{547F5D90-F7C6-4148-8CBF-31DE79C7B4ED}" type="slidenum">
              <a:rPr lang="ru-RU" b="1" i="1" smtClean="0">
                <a:solidFill>
                  <a:srgbClr val="C00000"/>
                </a:solidFill>
                <a:latin typeface="+mj-lt"/>
              </a:rPr>
              <a:pPr/>
              <a:t>11</a:t>
            </a:fld>
            <a:endParaRPr lang="ru-RU" b="1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1857356" y="2363924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 !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1643042" y="714356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2786050" y="282339"/>
            <a:ext cx="63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1. НОРМАТИВНО-ПРАВОВАЯ ОСНОВА ОХРАНЫ ТРУДА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TextBox 21"/>
          <p:cNvSpPr txBox="1"/>
          <p:nvPr/>
        </p:nvSpPr>
        <p:spPr>
          <a:xfrm>
            <a:off x="928662" y="1785926"/>
            <a:ext cx="25003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2B56AB"/>
                </a:solidFill>
              </a:rPr>
              <a:t>Конституция </a:t>
            </a:r>
            <a:r>
              <a:rPr lang="ru-RU" sz="1000" b="1" dirty="0">
                <a:solidFill>
                  <a:srgbClr val="2B56AB"/>
                </a:solidFill>
              </a:rPr>
              <a:t>Республики Казахстан, основные законы и подзаконные акты по охране труда </a:t>
            </a:r>
          </a:p>
          <a:p>
            <a:pPr algn="ctr"/>
            <a:endParaRPr lang="ru-RU" sz="1000" b="1" dirty="0" smtClean="0">
              <a:solidFill>
                <a:srgbClr val="2B56AB"/>
              </a:solidFill>
            </a:endParaRPr>
          </a:p>
          <a:p>
            <a:pPr algn="ctr"/>
            <a:endParaRPr lang="ru-RU" sz="1000" b="1" dirty="0">
              <a:solidFill>
                <a:srgbClr val="2B56AB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2535222" y="2392355"/>
            <a:ext cx="1928826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3963983" y="5249875"/>
            <a:ext cx="1928826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5392743" y="2392355"/>
            <a:ext cx="1928826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357422" y="1000108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Нормативно-правовые акты в области охраны труда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643306" y="1785926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2B56AB"/>
                </a:solidFill>
              </a:rPr>
              <a:t>Ратифицированные </a:t>
            </a:r>
            <a:r>
              <a:rPr lang="ru-RU" sz="1000" b="1" dirty="0">
                <a:solidFill>
                  <a:srgbClr val="2B56AB"/>
                </a:solidFill>
              </a:rPr>
              <a:t>Конвенции МОТ и другие международные договоры, содержащие требования охраны </a:t>
            </a:r>
            <a:r>
              <a:rPr lang="ru-RU" sz="1000" b="1" dirty="0" smtClean="0">
                <a:solidFill>
                  <a:srgbClr val="2B56AB"/>
                </a:solidFill>
              </a:rPr>
              <a:t>труда</a:t>
            </a:r>
            <a:endParaRPr lang="ru-RU" sz="1000" b="1" dirty="0">
              <a:solidFill>
                <a:srgbClr val="2B56AB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500826" y="1781408"/>
            <a:ext cx="25003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2B56AB"/>
                </a:solidFill>
              </a:rPr>
              <a:t>Иные </a:t>
            </a:r>
            <a:r>
              <a:rPr lang="ru-RU" sz="1000" b="1" dirty="0">
                <a:solidFill>
                  <a:srgbClr val="2B56AB"/>
                </a:solidFill>
              </a:rPr>
              <a:t>нормативные правовые акты, имеющие отношение к вопросам обеспечения требований безопасности и охраны труда</a:t>
            </a:r>
          </a:p>
          <a:p>
            <a:pPr algn="ctr">
              <a:buFont typeface="Wingdings" pitchFamily="2" charset="2"/>
              <a:buChar char="ü"/>
            </a:pPr>
            <a:endParaRPr lang="ru-RU" sz="1000" b="1" dirty="0">
              <a:solidFill>
                <a:srgbClr val="2B56AB"/>
              </a:solidFill>
              <a:latin typeface="Century Gothic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71604" y="3782801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Нормативно-техническая документация в области охраны труда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00166" y="4792816"/>
            <a:ext cx="25003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2B56AB"/>
                </a:solidFill>
              </a:rPr>
              <a:t>Государственные </a:t>
            </a:r>
            <a:r>
              <a:rPr lang="ru-RU" sz="1000" b="1" dirty="0">
                <a:solidFill>
                  <a:srgbClr val="2B56AB"/>
                </a:solidFill>
              </a:rPr>
              <a:t>и межгосударственные  стандарты, нормы и правила</a:t>
            </a:r>
          </a:p>
          <a:p>
            <a:pPr algn="ctr">
              <a:buFont typeface="Wingdings" pitchFamily="2" charset="2"/>
              <a:buChar char="ü"/>
            </a:pPr>
            <a:endParaRPr lang="ru-RU" sz="1000" b="1" dirty="0">
              <a:solidFill>
                <a:srgbClr val="2B56AB"/>
              </a:solidFill>
              <a:latin typeface="Century Gothic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86380" y="4759779"/>
            <a:ext cx="33575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2B56AB"/>
                </a:solidFill>
              </a:rPr>
              <a:t>Иные </a:t>
            </a:r>
            <a:r>
              <a:rPr lang="ru-RU" sz="1000" b="1" dirty="0">
                <a:solidFill>
                  <a:srgbClr val="2B56AB"/>
                </a:solidFill>
              </a:rPr>
              <a:t>нормативно-технические  документы </a:t>
            </a:r>
            <a:r>
              <a:rPr lang="ru-RU" sz="1000" b="1" dirty="0" smtClean="0">
                <a:solidFill>
                  <a:srgbClr val="2B56AB"/>
                </a:solidFill>
              </a:rPr>
              <a:t>(нормы</a:t>
            </a:r>
            <a:r>
              <a:rPr lang="ru-RU" sz="1000" b="1" dirty="0">
                <a:solidFill>
                  <a:srgbClr val="2B56AB"/>
                </a:solidFill>
              </a:rPr>
              <a:t>, правила, классификаторы), в том числе основанные на технических стандартах и сводах практических правил МОТ</a:t>
            </a:r>
          </a:p>
          <a:p>
            <a:pPr algn="just">
              <a:buFont typeface="Wingdings" pitchFamily="2" charset="2"/>
              <a:buChar char="ü"/>
            </a:pPr>
            <a:endParaRPr lang="ru-RU" sz="1000" b="1" dirty="0">
              <a:solidFill>
                <a:srgbClr val="2B56AB"/>
              </a:solidFill>
              <a:latin typeface="Century Gothic" pitchFamily="34" charset="0"/>
            </a:endParaRP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744008" y="6492899"/>
            <a:ext cx="328586" cy="365125"/>
          </a:xfrm>
        </p:spPr>
        <p:txBody>
          <a:bodyPr/>
          <a:lstStyle/>
          <a:p>
            <a:fld id="{547F5D90-F7C6-4148-8CBF-31DE79C7B4ED}" type="slidenum">
              <a:rPr lang="ru-RU" b="1" i="1" smtClean="0">
                <a:solidFill>
                  <a:srgbClr val="C00000"/>
                </a:solidFill>
                <a:latin typeface="+mj-lt"/>
              </a:rPr>
              <a:pPr/>
              <a:t>2</a:t>
            </a:fld>
            <a:endParaRPr lang="ru-RU" b="1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1643042" y="714356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2786050" y="71414"/>
            <a:ext cx="63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2. МЕХАНИЗМЫ ФОРМИРОВАНИЯ НАЦИОНАЛЬНОЙ ПОЛИТИКИ В СФЕРЕ БЕЗОПАСНОСТИ И ОХРАНЫ ТРУДА</a:t>
            </a: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/>
          <p:cNvSpPr txBox="1"/>
          <p:nvPr/>
        </p:nvSpPr>
        <p:spPr>
          <a:xfrm>
            <a:off x="1142976" y="1335273"/>
            <a:ext cx="7715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50000"/>
              <a:buFont typeface="Wingdings" pitchFamily="2" charset="2"/>
              <a:buChar char="q"/>
            </a:pPr>
            <a:r>
              <a:rPr lang="ru-RU" sz="1400" b="1" i="1" dirty="0" smtClean="0">
                <a:solidFill>
                  <a:schemeClr val="tx2">
                    <a:lumMod val="50000"/>
                  </a:schemeClr>
                </a:solidFill>
              </a:rPr>
              <a:t>   ОСНОВНЫЕ НАПРАВЛЕНИЯ ГОСУДАРСТВЕННОЙ ПОЛИТИКИ В СФЕРЕ ОХРАНЫ ТРУДА</a:t>
            </a:r>
            <a:endParaRPr lang="ru-RU" sz="1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71604" y="1678062"/>
            <a:ext cx="75723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100" b="1" dirty="0" smtClean="0">
                <a:solidFill>
                  <a:srgbClr val="2B56AB"/>
                </a:solidFill>
              </a:rPr>
              <a:t>  разработка </a:t>
            </a:r>
            <a:r>
              <a:rPr lang="ru-RU" sz="1100" b="1" dirty="0">
                <a:solidFill>
                  <a:srgbClr val="2B56AB"/>
                </a:solidFill>
              </a:rPr>
              <a:t>и принятие нормативных правовых актов Республики Казахстан в области безопасности и охраны труда;</a:t>
            </a:r>
          </a:p>
          <a:p>
            <a:pPr lvl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rgbClr val="2B56AB"/>
                </a:solidFill>
              </a:rPr>
              <a:t>  осуществление </a:t>
            </a:r>
            <a:r>
              <a:rPr lang="ru-RU" sz="1100" b="1" dirty="0">
                <a:solidFill>
                  <a:srgbClr val="2B56AB"/>
                </a:solidFill>
              </a:rPr>
              <a:t>мониторинга в области безопасности и охраны труда;</a:t>
            </a:r>
          </a:p>
          <a:p>
            <a:pPr lvl="0">
              <a:buFont typeface="Arial" pitchFamily="34" charset="0"/>
              <a:buChar char="•"/>
            </a:pPr>
            <a:r>
              <a:rPr lang="ru-RU" sz="1100" b="1" dirty="0">
                <a:solidFill>
                  <a:srgbClr val="2B56AB"/>
                </a:solidFill>
              </a:rPr>
              <a:t> </a:t>
            </a:r>
            <a:r>
              <a:rPr lang="ru-RU" sz="1100" b="1" dirty="0" smtClean="0">
                <a:solidFill>
                  <a:srgbClr val="2B56AB"/>
                </a:solidFill>
              </a:rPr>
              <a:t> проведение </a:t>
            </a:r>
            <a:r>
              <a:rPr lang="ru-RU" sz="1100" b="1" dirty="0">
                <a:solidFill>
                  <a:srgbClr val="2B56AB"/>
                </a:solidFill>
              </a:rPr>
              <a:t>научных исследований по проблемам безопасности и охраны труда;</a:t>
            </a:r>
          </a:p>
          <a:p>
            <a:pPr marL="88900" lvl="0" indent="-88900">
              <a:buFont typeface="Arial" pitchFamily="34" charset="0"/>
              <a:buChar char="•"/>
            </a:pPr>
            <a:r>
              <a:rPr lang="ru-RU" sz="1100" b="1" dirty="0" smtClean="0">
                <a:solidFill>
                  <a:srgbClr val="2B56AB"/>
                </a:solidFill>
              </a:rPr>
              <a:t> государственный </a:t>
            </a:r>
            <a:r>
              <a:rPr lang="ru-RU" sz="1100" b="1" dirty="0">
                <a:solidFill>
                  <a:srgbClr val="2B56AB"/>
                </a:solidFill>
              </a:rPr>
              <a:t>надзор и контроль за соблюдением требований законодательства </a:t>
            </a:r>
            <a:r>
              <a:rPr lang="ru-RU" sz="1100" b="1" dirty="0" smtClean="0">
                <a:solidFill>
                  <a:srgbClr val="2B56AB"/>
                </a:solidFill>
              </a:rPr>
              <a:t>Республики Казахстан в </a:t>
            </a:r>
            <a:r>
              <a:rPr lang="ru-RU" sz="1100" b="1" dirty="0">
                <a:solidFill>
                  <a:srgbClr val="2B56AB"/>
                </a:solidFill>
              </a:rPr>
              <a:t>области безопасности и охраны труда</a:t>
            </a:r>
            <a:r>
              <a:rPr lang="ru-RU" sz="1100" b="1" dirty="0" smtClean="0">
                <a:solidFill>
                  <a:srgbClr val="2B56AB"/>
                </a:solidFill>
              </a:rPr>
              <a:t>;</a:t>
            </a:r>
            <a:endParaRPr lang="ru-RU" sz="1100" b="1" dirty="0">
              <a:solidFill>
                <a:srgbClr val="2B56AB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1100" b="1" dirty="0" smtClean="0">
                <a:solidFill>
                  <a:srgbClr val="2B56AB"/>
                </a:solidFill>
              </a:rPr>
              <a:t>  </a:t>
            </a:r>
            <a:r>
              <a:rPr lang="ru-RU" sz="1100" b="1" dirty="0">
                <a:solidFill>
                  <a:srgbClr val="2B56AB"/>
                </a:solidFill>
              </a:rPr>
              <a:t>международное сотрудничество в области безопасности и охраны </a:t>
            </a:r>
            <a:r>
              <a:rPr lang="ru-RU" sz="1100" b="1" dirty="0" smtClean="0">
                <a:solidFill>
                  <a:srgbClr val="2B56AB"/>
                </a:solidFill>
              </a:rPr>
              <a:t>труда</a:t>
            </a:r>
            <a:r>
              <a:rPr lang="ru-RU" sz="1100" b="1" dirty="0">
                <a:solidFill>
                  <a:srgbClr val="2B56AB"/>
                </a:solidFill>
              </a:rPr>
              <a:t> </a:t>
            </a:r>
            <a:r>
              <a:rPr lang="ru-RU" sz="1100" b="1" dirty="0" smtClean="0">
                <a:solidFill>
                  <a:srgbClr val="2B56AB"/>
                </a:solidFill>
              </a:rPr>
              <a:t>и др.</a:t>
            </a:r>
            <a:endParaRPr lang="ru-RU" sz="1100" b="1" dirty="0">
              <a:solidFill>
                <a:srgbClr val="2B56AB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57356" y="3121223"/>
            <a:ext cx="69294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50000"/>
              <a:buFont typeface="Wingdings" pitchFamily="2" charset="2"/>
              <a:buChar char="q"/>
            </a:pPr>
            <a:r>
              <a:rPr lang="ru-RU" sz="1400" b="1" i="1" dirty="0" smtClean="0">
                <a:solidFill>
                  <a:schemeClr val="tx2">
                    <a:lumMod val="50000"/>
                  </a:schemeClr>
                </a:solidFill>
              </a:rPr>
              <a:t>   МЕХАНИЗМЫ ЗАКОНОТВОРЧЕСТВА И НОРМОТВОРЧЕСТВА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57422" y="4692859"/>
            <a:ext cx="6858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50000"/>
              <a:buFont typeface="Wingdings" pitchFamily="2" charset="2"/>
              <a:buChar char="q"/>
            </a:pPr>
            <a:r>
              <a:rPr lang="ru-RU" sz="1400" b="1" i="1" dirty="0" smtClean="0">
                <a:solidFill>
                  <a:schemeClr val="tx2">
                    <a:lumMod val="50000"/>
                  </a:schemeClr>
                </a:solidFill>
              </a:rPr>
              <a:t>   ЭКОНОМИЧЕСКИЕ МЕТОДЫ РЕГУЛИРОВАНИЯ ДЕЯТЕЛЬНОСТИ РАБОТОДАТЕЛЯ</a:t>
            </a:r>
            <a:endParaRPr lang="ru-RU" sz="1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3108" y="3294735"/>
            <a:ext cx="650089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b="1" dirty="0" smtClean="0">
              <a:solidFill>
                <a:srgbClr val="2B56AB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00" b="1" dirty="0" smtClean="0">
                <a:solidFill>
                  <a:srgbClr val="2B56AB"/>
                </a:solidFill>
              </a:rPr>
              <a:t>  Закон </a:t>
            </a:r>
            <a:r>
              <a:rPr lang="ru-RU" sz="1100" b="1" dirty="0">
                <a:solidFill>
                  <a:srgbClr val="2B56AB"/>
                </a:solidFill>
              </a:rPr>
              <a:t>РК </a:t>
            </a:r>
            <a:r>
              <a:rPr lang="ru-RU" sz="1100" b="1" dirty="0" smtClean="0">
                <a:solidFill>
                  <a:srgbClr val="2B56AB"/>
                </a:solidFill>
              </a:rPr>
              <a:t>«</a:t>
            </a:r>
            <a:r>
              <a:rPr lang="ru-RU" sz="1100" b="1" dirty="0">
                <a:solidFill>
                  <a:srgbClr val="2B56AB"/>
                </a:solidFill>
              </a:rPr>
              <a:t>О нормативных правовых </a:t>
            </a:r>
            <a:r>
              <a:rPr lang="ru-RU" sz="1100" b="1" dirty="0" smtClean="0">
                <a:solidFill>
                  <a:srgbClr val="2B56AB"/>
                </a:solidFill>
              </a:rPr>
              <a:t>актах» от 24 марта 1998 года № 213  </a:t>
            </a:r>
            <a:endParaRPr lang="ru-RU" sz="1100" b="1" dirty="0">
              <a:solidFill>
                <a:srgbClr val="2B56AB"/>
              </a:solidFill>
            </a:endParaRPr>
          </a:p>
          <a:p>
            <a:pPr marL="88900" indent="-88900" algn="just">
              <a:buFont typeface="Arial" pitchFamily="34" charset="0"/>
              <a:buChar char="•"/>
            </a:pPr>
            <a:r>
              <a:rPr lang="ru-RU" sz="1100" b="1" dirty="0" smtClean="0">
                <a:solidFill>
                  <a:srgbClr val="2B56AB"/>
                </a:solidFill>
              </a:rPr>
              <a:t> Правила принятия нормативных правовых актов в области безопасности и охраны труда соответствующими уполномоченными органами</a:t>
            </a:r>
            <a:r>
              <a:rPr lang="ru-RU" sz="1100" b="1" dirty="0">
                <a:solidFill>
                  <a:srgbClr val="2B56AB"/>
                </a:solidFill>
              </a:rPr>
              <a:t>  </a:t>
            </a:r>
            <a:r>
              <a:rPr lang="ru-RU" sz="1100" b="1" dirty="0" smtClean="0">
                <a:solidFill>
                  <a:srgbClr val="2B56AB"/>
                </a:solidFill>
              </a:rPr>
              <a:t>(утверждены  постановлением Правительства РК от 21 августа 2007 года N 721)</a:t>
            </a:r>
            <a:endParaRPr lang="ru-RU" sz="1100" b="1" dirty="0">
              <a:solidFill>
                <a:srgbClr val="2B56AB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1100" b="1" dirty="0">
              <a:solidFill>
                <a:srgbClr val="2B56AB"/>
              </a:solidFill>
            </a:endParaRPr>
          </a:p>
          <a:p>
            <a:endParaRPr lang="ru-RU" sz="1100" b="1" dirty="0">
              <a:solidFill>
                <a:srgbClr val="2B56AB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43174" y="5046519"/>
            <a:ext cx="650082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100" b="1" dirty="0" smtClean="0">
                <a:solidFill>
                  <a:srgbClr val="2B56AB"/>
                </a:solidFill>
              </a:rPr>
              <a:t>   Дифференцирование страховых тарифов с </a:t>
            </a:r>
            <a:r>
              <a:rPr lang="ru-RU" sz="1100" b="1" dirty="0">
                <a:solidFill>
                  <a:srgbClr val="2B56AB"/>
                </a:solidFill>
              </a:rPr>
              <a:t>использованием поправочных коэффициентов, определяемых с учетом среднегодового количества пострадавших работников в течение последних пяти лет, предшествовавших дате заключения договора обязательного страхования работника от несчастных случаев</a:t>
            </a:r>
            <a:r>
              <a:rPr lang="ru-RU" sz="1100" b="1" dirty="0" smtClean="0">
                <a:solidFill>
                  <a:srgbClr val="2B56AB"/>
                </a:solidFill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100" b="1" dirty="0" smtClean="0">
                <a:solidFill>
                  <a:srgbClr val="2B56AB"/>
                </a:solidFill>
              </a:rPr>
              <a:t>   Освобождение от уплаты компенсационных выплат работникам, занятым во вредных условиях труда, предусмотренных трудовым законодательством улучшении условий </a:t>
            </a:r>
            <a:r>
              <a:rPr lang="ru-RU" sz="1100" b="1" dirty="0">
                <a:solidFill>
                  <a:srgbClr val="2B56AB"/>
                </a:solidFill>
              </a:rPr>
              <a:t>труда, </a:t>
            </a:r>
            <a:r>
              <a:rPr lang="ru-RU" sz="1100" b="1" dirty="0" smtClean="0">
                <a:solidFill>
                  <a:srgbClr val="2B56AB"/>
                </a:solidFill>
              </a:rPr>
              <a:t>подтвержденном результатами </a:t>
            </a:r>
            <a:r>
              <a:rPr lang="ru-RU" sz="1100" b="1" dirty="0">
                <a:solidFill>
                  <a:srgbClr val="2B56AB"/>
                </a:solidFill>
              </a:rPr>
              <a:t>аттестации производственных </a:t>
            </a:r>
            <a:r>
              <a:rPr lang="ru-RU" sz="1100" b="1" dirty="0" smtClean="0">
                <a:solidFill>
                  <a:srgbClr val="2B56AB"/>
                </a:solidFill>
              </a:rPr>
              <a:t>объектов</a:t>
            </a:r>
          </a:p>
          <a:p>
            <a:pPr algn="just">
              <a:buFont typeface="Arial" pitchFamily="34" charset="0"/>
              <a:buChar char="•"/>
            </a:pPr>
            <a:r>
              <a:rPr lang="ru-RU" sz="1100" b="1" dirty="0">
                <a:solidFill>
                  <a:srgbClr val="2B56AB"/>
                </a:solidFill>
              </a:rPr>
              <a:t> </a:t>
            </a:r>
            <a:r>
              <a:rPr lang="ru-RU" sz="1100" b="1" dirty="0" smtClean="0">
                <a:solidFill>
                  <a:srgbClr val="2B56AB"/>
                </a:solidFill>
              </a:rPr>
              <a:t>  Освобождение от уплаты налога на добавленную стоимость при осуществлении работ по аттестации производственных объектов по условиям труда</a:t>
            </a:r>
            <a:endParaRPr lang="ru-RU" sz="1100" b="1" dirty="0">
              <a:solidFill>
                <a:srgbClr val="2B56AB"/>
              </a:solidFill>
            </a:endParaRPr>
          </a:p>
          <a:p>
            <a:endParaRPr lang="ru-RU" sz="1100" b="1" dirty="0">
              <a:solidFill>
                <a:srgbClr val="2B56AB"/>
              </a:solidFill>
            </a:endParaRPr>
          </a:p>
          <a:p>
            <a:endParaRPr lang="ru-RU" sz="1100" b="1" dirty="0">
              <a:solidFill>
                <a:srgbClr val="2B56AB"/>
              </a:solidFill>
            </a:endParaRP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744008" y="6492899"/>
            <a:ext cx="328586" cy="365125"/>
          </a:xfrm>
        </p:spPr>
        <p:txBody>
          <a:bodyPr/>
          <a:lstStyle/>
          <a:p>
            <a:fld id="{547F5D90-F7C6-4148-8CBF-31DE79C7B4ED}" type="slidenum">
              <a:rPr lang="ru-RU" b="1" i="1" smtClean="0">
                <a:solidFill>
                  <a:srgbClr val="C00000"/>
                </a:solidFill>
                <a:latin typeface="+mj-lt"/>
              </a:rPr>
              <a:pPr/>
              <a:t>3</a:t>
            </a:fld>
            <a:endParaRPr lang="ru-RU" b="1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1643042" y="714356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2786050" y="71414"/>
            <a:ext cx="63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3. ГОСУДАРСТВЕННЫЕ ОРГАНЫ УПРАВЛЕНИЯ И КОНТРОЛЯ В СФЕРЕ БЕЗОПАСНОСТИ И ОХРАНЫ ТРУДА</a:t>
            </a: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9" name="TextBox 38"/>
          <p:cNvSpPr txBox="1"/>
          <p:nvPr/>
        </p:nvSpPr>
        <p:spPr>
          <a:xfrm>
            <a:off x="3571868" y="1643050"/>
            <a:ext cx="4357718" cy="73866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2B56AB"/>
                </a:solidFill>
              </a:rPr>
              <a:t>Разработка  основных направлений и обеспечение реализации государственной политики в области, безопасности и охраны труда</a:t>
            </a:r>
            <a:endParaRPr lang="ru-RU" sz="1400" b="1" dirty="0">
              <a:solidFill>
                <a:srgbClr val="2B56AB"/>
              </a:solidFill>
              <a:latin typeface="Century Gothic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72132" y="5429264"/>
            <a:ext cx="3571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2B56AB"/>
                </a:solidFill>
              </a:rPr>
              <a:t>Осуществление государственного контроля за соблюдением законодательства Республики Казахстан, требований по безопасности и охране труда</a:t>
            </a:r>
            <a:endParaRPr lang="ru-RU" sz="1400" b="1" dirty="0">
              <a:solidFill>
                <a:srgbClr val="2B56AB"/>
              </a:solidFill>
              <a:latin typeface="Century Gothic" pitchFamily="34" charset="0"/>
            </a:endParaRPr>
          </a:p>
        </p:txBody>
      </p:sp>
      <p:pic>
        <p:nvPicPr>
          <p:cNvPr id="6146" name="Picture 2" descr="http://strategy2050.com/storage/realise/1f/a8/fe/46/73/1fa8fe4673e3c5752dd2eae7f0c7448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5" y="1214422"/>
            <a:ext cx="2000264" cy="1500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50" name="Picture 6" descr="http://dlyakota.ru/uploads/posts/2011-12/dlyakota.ru_main_kakie-byvayut-lyudi_90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5214950"/>
            <a:ext cx="2357454" cy="1423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TextBox 21"/>
          <p:cNvSpPr txBox="1"/>
          <p:nvPr/>
        </p:nvSpPr>
        <p:spPr>
          <a:xfrm>
            <a:off x="1000100" y="1002225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Правительство </a:t>
            </a:r>
            <a:r>
              <a:rPr lang="ru-RU" sz="1200" b="1" dirty="0">
                <a:solidFill>
                  <a:srgbClr val="002060"/>
                </a:solidFill>
              </a:rPr>
              <a:t>Республики </a:t>
            </a:r>
            <a:r>
              <a:rPr lang="ru-RU" sz="1200" b="1" dirty="0" smtClean="0">
                <a:solidFill>
                  <a:srgbClr val="002060"/>
                </a:solidFill>
              </a:rPr>
              <a:t>Казахстан </a:t>
            </a: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000" b="1" dirty="0" smtClean="0">
              <a:solidFill>
                <a:srgbClr val="002060"/>
              </a:solidFill>
            </a:endParaRPr>
          </a:p>
          <a:p>
            <a:pPr algn="ctr"/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0" y="3331019"/>
            <a:ext cx="40005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rgbClr val="2B56AB"/>
                </a:solidFill>
              </a:rPr>
              <a:t>Р</a:t>
            </a:r>
            <a:r>
              <a:rPr lang="ru-RU" sz="1400" b="1" dirty="0" smtClean="0">
                <a:solidFill>
                  <a:srgbClr val="2B56AB"/>
                </a:solidFill>
              </a:rPr>
              <a:t>еализация государственной политики в области безопасности и охраны труда</a:t>
            </a:r>
          </a:p>
          <a:p>
            <a:pPr algn="just"/>
            <a:r>
              <a:rPr lang="ru-RU" sz="1400" b="1" dirty="0" smtClean="0">
                <a:solidFill>
                  <a:srgbClr val="2B56AB"/>
                </a:solidFill>
              </a:rPr>
              <a:t>Координация и методическое руководство деятельностью  территориальных и местных исполнительных органов</a:t>
            </a:r>
            <a:endParaRPr lang="ru-RU" sz="1400" b="1" dirty="0">
              <a:solidFill>
                <a:srgbClr val="2B56AB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00232" y="2915663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Отраслевые уполномоченные органы</a:t>
            </a: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000" b="1" dirty="0" smtClean="0">
              <a:solidFill>
                <a:srgbClr val="002060"/>
              </a:solidFill>
            </a:endParaRPr>
          </a:p>
          <a:p>
            <a:pPr algn="ctr"/>
            <a:endParaRPr lang="ru-RU" sz="1000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71802" y="4802699"/>
            <a:ext cx="2500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Территориальные и местные исполнительные органы</a:t>
            </a:r>
            <a:endParaRPr lang="ru-RU" sz="1200" b="1" dirty="0">
              <a:solidFill>
                <a:srgbClr val="002060"/>
              </a:solidFill>
            </a:endParaRPr>
          </a:p>
          <a:p>
            <a:pPr algn="ctr"/>
            <a:endParaRPr lang="ru-RU" sz="1000" b="1" dirty="0" smtClean="0">
              <a:solidFill>
                <a:srgbClr val="002060"/>
              </a:solidFill>
            </a:endParaRPr>
          </a:p>
          <a:p>
            <a:pPr algn="ctr"/>
            <a:endParaRPr lang="ru-RU" sz="1000" b="1" dirty="0">
              <a:solidFill>
                <a:srgbClr val="002060"/>
              </a:solidFill>
            </a:endParaRPr>
          </a:p>
        </p:txBody>
      </p:sp>
      <p:pic>
        <p:nvPicPr>
          <p:cNvPr id="6154" name="Picture 10" descr="http://bnews.kz/picture/640/news/5fba10063ee263c0be2e96c0f013cd9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2285983" y="3214686"/>
            <a:ext cx="2141467" cy="142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744008" y="6500834"/>
            <a:ext cx="328586" cy="365125"/>
          </a:xfrm>
        </p:spPr>
        <p:txBody>
          <a:bodyPr/>
          <a:lstStyle/>
          <a:p>
            <a:fld id="{547F5D90-F7C6-4148-8CBF-31DE79C7B4ED}" type="slidenum">
              <a:rPr lang="ru-RU" b="1" i="1" smtClean="0">
                <a:solidFill>
                  <a:srgbClr val="C00000"/>
                </a:solidFill>
                <a:latin typeface="+mj-lt"/>
              </a:rPr>
              <a:pPr/>
              <a:t>4</a:t>
            </a:fld>
            <a:endParaRPr lang="ru-RU" b="1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1643042" y="714356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3286148" y="71414"/>
            <a:ext cx="63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4. МЕХАНИЗМЫ СОЦИАЛЬНОГО ПАРТНЕРСТВА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И КООРДИНАЦИИ ДЕЯТЕЛЬНОСТИ</a:t>
            </a: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/>
          <p:cNvSpPr txBox="1"/>
          <p:nvPr/>
        </p:nvSpPr>
        <p:spPr>
          <a:xfrm>
            <a:off x="1884745" y="1071546"/>
            <a:ext cx="615553" cy="221457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Уровни социального партнерства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graphicFrame>
        <p:nvGraphicFramePr>
          <p:cNvPr id="26" name="Схема 25"/>
          <p:cNvGraphicFramePr/>
          <p:nvPr/>
        </p:nvGraphicFramePr>
        <p:xfrm>
          <a:off x="2571736" y="1071546"/>
          <a:ext cx="4929222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71538" y="3531849"/>
            <a:ext cx="7929618" cy="2891561"/>
          </a:xfrm>
          <a:prstGeom prst="rect">
            <a:avLst/>
          </a:prstGeom>
          <a:noFill/>
          <a:ln w="12700">
            <a:solidFill>
              <a:srgbClr val="2B56AB"/>
            </a:solidFill>
            <a:prstDash val="dash"/>
          </a:ln>
        </p:spPr>
        <p:txBody>
          <a:bodyPr wrap="square" rtlCol="0">
            <a:spAutoFit/>
          </a:bodyPr>
          <a:lstStyle/>
          <a:p>
            <a:pPr indent="273050"/>
            <a:r>
              <a:rPr lang="ru-RU" sz="1200" b="1" dirty="0" smtClean="0">
                <a:solidFill>
                  <a:srgbClr val="C00000"/>
                </a:solidFill>
                <a:latin typeface="Century Gothic" pitchFamily="34" charset="0"/>
              </a:rPr>
              <a:t>Социальное партнерство в Республике Казахстан направлено на решение следующих задач:</a:t>
            </a:r>
          </a:p>
          <a:p>
            <a:endParaRPr lang="ru-RU" sz="8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pPr lvl="0" indent="273050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ru-RU" sz="1030" dirty="0" smtClean="0">
                <a:solidFill>
                  <a:srgbClr val="2B56AB"/>
                </a:solidFill>
                <a:latin typeface="Century Gothic" pitchFamily="34" charset="0"/>
              </a:rPr>
              <a:t>создание эффективного механизма регулирования социальных, трудовых и связанных с ними экономических отношений;</a:t>
            </a:r>
          </a:p>
          <a:p>
            <a:pPr lvl="0" indent="273050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ru-RU" sz="1030" dirty="0" smtClean="0">
                <a:solidFill>
                  <a:srgbClr val="2B56AB"/>
                </a:solidFill>
                <a:latin typeface="Century Gothic" pitchFamily="34" charset="0"/>
              </a:rPr>
              <a:t>содействие обеспечению социальной стабильности и общественного согласия на основе объективного учета интересов всех слоев общества;</a:t>
            </a:r>
          </a:p>
          <a:p>
            <a:pPr lvl="0" indent="273050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ru-RU" sz="1030" dirty="0" smtClean="0">
                <a:solidFill>
                  <a:srgbClr val="2B56AB"/>
                </a:solidFill>
                <a:latin typeface="Century Gothic" pitchFamily="34" charset="0"/>
              </a:rPr>
              <a:t>содействие в обеспечении гарантий прав работников в сфере труда, осуществление их социальной защиты;</a:t>
            </a:r>
          </a:p>
          <a:p>
            <a:pPr lvl="0" indent="273050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ru-RU" sz="1030" dirty="0" smtClean="0">
                <a:solidFill>
                  <a:srgbClr val="2B56AB"/>
                </a:solidFill>
                <a:latin typeface="Century Gothic" pitchFamily="34" charset="0"/>
              </a:rPr>
              <a:t>содействие процессу консультаций и переговоров между сторонами социального партнерства на всех уровнях;</a:t>
            </a:r>
          </a:p>
          <a:p>
            <a:pPr lvl="0" indent="273050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ru-RU" sz="1030" dirty="0" smtClean="0">
                <a:solidFill>
                  <a:srgbClr val="2B56AB"/>
                </a:solidFill>
                <a:latin typeface="Century Gothic" pitchFamily="34" charset="0"/>
              </a:rPr>
              <a:t>содействие разрешению коллективных трудовых споров;</a:t>
            </a:r>
          </a:p>
          <a:p>
            <a:pPr lvl="0" indent="273050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ru-RU" sz="1030" dirty="0" smtClean="0">
                <a:solidFill>
                  <a:srgbClr val="2B56AB"/>
                </a:solidFill>
                <a:latin typeface="Century Gothic" pitchFamily="34" charset="0"/>
              </a:rPr>
              <a:t>выработка предложений по реализации государственной политики в области социально-трудовых отношений.</a:t>
            </a:r>
          </a:p>
          <a:p>
            <a:pPr indent="273050">
              <a:buClr>
                <a:srgbClr val="C00000"/>
              </a:buClr>
              <a:buSzPct val="110000"/>
            </a:pPr>
            <a:endParaRPr lang="ru-RU" sz="8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pPr indent="273050">
              <a:buClr>
                <a:srgbClr val="C00000"/>
              </a:buClr>
              <a:buSzPct val="110000"/>
            </a:pPr>
            <a:r>
              <a:rPr lang="ru-RU" sz="1200" b="1" dirty="0" smtClean="0">
                <a:solidFill>
                  <a:srgbClr val="C00000"/>
                </a:solidFill>
                <a:latin typeface="Century Gothic" pitchFamily="34" charset="0"/>
              </a:rPr>
              <a:t>Социальное партнерство осуществляется в формах:</a:t>
            </a:r>
          </a:p>
          <a:p>
            <a:pPr indent="273050">
              <a:buClr>
                <a:srgbClr val="C00000"/>
              </a:buClr>
              <a:buSzPct val="110000"/>
            </a:pPr>
            <a:endParaRPr lang="ru-RU" sz="8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pPr lvl="0" indent="273050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ru-RU" sz="1030" dirty="0" smtClean="0">
                <a:solidFill>
                  <a:srgbClr val="2B56AB"/>
                </a:solidFill>
                <a:latin typeface="Century Gothic" pitchFamily="34" charset="0"/>
              </a:rPr>
              <a:t>коллективных переговоров по подготовке проектов коллективных договоров, соглашений и их заключению;</a:t>
            </a:r>
          </a:p>
          <a:p>
            <a:pPr lvl="0" indent="273050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ru-RU" sz="1030" dirty="0" smtClean="0">
                <a:solidFill>
                  <a:srgbClr val="2B56AB"/>
                </a:solidFill>
                <a:latin typeface="Century Gothic" pitchFamily="34" charset="0"/>
              </a:rPr>
              <a:t>взаимных консультаций (переговоров) по вопросам регулирования трудовых отношений, обеспечения гарантий прав работников в сфере труда и совершенствования трудового законодательства РК;</a:t>
            </a:r>
          </a:p>
          <a:p>
            <a:pPr lvl="0" indent="273050"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ru-RU" sz="1030" dirty="0" smtClean="0">
                <a:solidFill>
                  <a:srgbClr val="2B56AB"/>
                </a:solidFill>
                <a:latin typeface="Century Gothic" pitchFamily="34" charset="0"/>
              </a:rPr>
              <a:t>участия представителей работников и работодателей в досудебном разрешении трудовых споров.</a:t>
            </a:r>
            <a:endParaRPr lang="ru-RU" sz="1030" dirty="0">
              <a:latin typeface="Century Gothic" pitchFamily="34" charset="0"/>
            </a:endParaRPr>
          </a:p>
        </p:txBody>
      </p:sp>
      <p:sp>
        <p:nvSpPr>
          <p:cNvPr id="12" name="Номер слайда 13"/>
          <p:cNvSpPr txBox="1">
            <a:spLocks/>
          </p:cNvSpPr>
          <p:nvPr/>
        </p:nvSpPr>
        <p:spPr>
          <a:xfrm>
            <a:off x="8744008" y="6492899"/>
            <a:ext cx="3285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7F5D90-F7C6-4148-8CBF-31DE79C7B4ED}" type="slidenum">
              <a:rPr kumimoji="0" lang="ru-RU" sz="12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1643042" y="714356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2786050" y="71414"/>
            <a:ext cx="63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5. НАУЧНО-ИССЛЕДОВАТЕЛЬСКАЯ  ДЕЯТЕЛЬНОСТЬ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В ОБЛАСТИ ОХРАНЫ ТРУДА</a:t>
            </a: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9" name="TextBox 38"/>
          <p:cNvSpPr txBox="1"/>
          <p:nvPr/>
        </p:nvSpPr>
        <p:spPr>
          <a:xfrm>
            <a:off x="1928794" y="1000108"/>
            <a:ext cx="7072362" cy="30777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2B56AB"/>
                </a:solidFill>
                <a:latin typeface="Century Gothic" pitchFamily="34" charset="0"/>
              </a:rPr>
              <a:t>Основные профильные научно-исследовательские организации</a:t>
            </a:r>
            <a:endParaRPr lang="ru-RU" sz="1400" b="1" dirty="0">
              <a:solidFill>
                <a:srgbClr val="2B56AB"/>
              </a:solidFill>
              <a:latin typeface="Century Gothic" pitchFamily="34" charset="0"/>
            </a:endParaRPr>
          </a:p>
        </p:txBody>
      </p:sp>
      <p:pic>
        <p:nvPicPr>
          <p:cNvPr id="1026" name="Picture 2" descr="\\Server4\ресурс рнииот\Презентации\логотип РНИИОТ\logo_rniiot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1285860"/>
            <a:ext cx="428628" cy="432929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1785918" y="2214554"/>
            <a:ext cx="7072362" cy="73866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2B56AB"/>
                </a:solidFill>
                <a:latin typeface="+mj-lt"/>
              </a:rPr>
              <a:t>Научно-исследовательские организации, работающие в области безопасности труда в промышленности, предупреждения и ликвидации чрезвычайных ситуаций техногенного характера</a:t>
            </a:r>
            <a:endParaRPr lang="ru-RU" sz="1400" b="1" dirty="0">
              <a:solidFill>
                <a:srgbClr val="2B56AB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85918" y="4714884"/>
            <a:ext cx="7072362" cy="73866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2B56AB"/>
                </a:solidFill>
              </a:rPr>
              <a:t>Негосударственные научно-исследовательские и проектно-конструкторские учреждения (институты, центры, лаборатории), работающие в области охраны труда, безопасности труда, экономики, гигиены и медицины труда</a:t>
            </a:r>
            <a:endParaRPr lang="ru-RU" sz="1400" dirty="0">
              <a:solidFill>
                <a:srgbClr val="2B56AB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00100" y="2928934"/>
            <a:ext cx="800105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РГКП "Казахский государственный научно-исследовательский институт по безопасности работ в горной промышленности";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 РГКП "Республиканский научно-исследовательский центр по проблемам безопасности в химической, нефтехимической, нефтеперерабатывающей, микробиологической, химико-фармацевтической и пищевой промышленности";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 РГКП "Научно-исследовательский центр по технической безопасности для предприятий цветной металлургии";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 РГКП "Научно-исследовательский центр по технической безопасности для предприятий черной металлургии";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 ГУ "Каспийский государственный научно- исследовательский и проектный институт нефтяной и газовой промышленности "</a:t>
            </a:r>
            <a:r>
              <a:rPr lang="ru-RU" sz="1100" b="1" i="1" dirty="0" err="1" smtClean="0">
                <a:solidFill>
                  <a:srgbClr val="C00000"/>
                </a:solidFill>
              </a:rPr>
              <a:t>Каспиймунайгаз</a:t>
            </a:r>
            <a:r>
              <a:rPr lang="ru-RU" sz="1100" b="1" i="1" dirty="0" smtClean="0">
                <a:solidFill>
                  <a:srgbClr val="C00000"/>
                </a:solidFill>
              </a:rPr>
              <a:t>";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 РГКП "Научно-исследовательский центр по технической безопасности в нефтегазовой промышленности, геологии по нефти и газу"  и др.</a:t>
            </a:r>
            <a:endParaRPr lang="ru-RU" sz="1100" b="1" i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1538" y="5500702"/>
            <a:ext cx="6643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ТОО «Исследовательский центр «Юпитер»;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ТОО «Казахский научно-исследовательский институт труда»;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ТОО «НИИ экономики и информатизации транспорта, телекоммуникаций»;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ТОО «Казахстанский научно-исследовательский институт железнодорожного транспорта»;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ТОО «ОО Казахская академия питания»;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ТОО «Прогноз Казахстан»;</a:t>
            </a:r>
          </a:p>
          <a:p>
            <a:pPr lvl="0"/>
            <a:r>
              <a:rPr lang="ru-RU" sz="1100" b="1" i="1" dirty="0" smtClean="0">
                <a:solidFill>
                  <a:srgbClr val="C00000"/>
                </a:solidFill>
              </a:rPr>
              <a:t>ЧУ «Центр исследований прикладной экономики» и др.</a:t>
            </a:r>
          </a:p>
          <a:p>
            <a:endParaRPr lang="ru-RU" sz="1100" b="1" i="1" dirty="0">
              <a:solidFill>
                <a:srgbClr val="C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82695" y="1714488"/>
            <a:ext cx="474661" cy="47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extBox 28"/>
          <p:cNvSpPr txBox="1"/>
          <p:nvPr/>
        </p:nvSpPr>
        <p:spPr>
          <a:xfrm>
            <a:off x="1785918" y="1357298"/>
            <a:ext cx="6858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C00000"/>
                </a:solidFill>
              </a:rPr>
              <a:t>РГКП «Республиканский научно-исследовательский институт по охране труда МЗСР РК» 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85918" y="1785926"/>
            <a:ext cx="6858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C00000"/>
                </a:solidFill>
              </a:rPr>
              <a:t>РГКП «Национальный центр гигиены труда и профессиональных заболеваний» МЗСР РК 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22" name="Номер слайда 13"/>
          <p:cNvSpPr txBox="1">
            <a:spLocks/>
          </p:cNvSpPr>
          <p:nvPr/>
        </p:nvSpPr>
        <p:spPr>
          <a:xfrm>
            <a:off x="8744008" y="6492899"/>
            <a:ext cx="3285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7F5D90-F7C6-4148-8CBF-31DE79C7B4ED}" type="slidenum">
              <a:rPr kumimoji="0" lang="ru-RU" sz="12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1643042" y="714356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1428728" y="71414"/>
            <a:ext cx="7715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6. ПРОФЕССИОНАЛЬНОЕ ОБРАЗОВАНИЕ, ПОДГОТОВКА, </a:t>
            </a:r>
          </a:p>
          <a:p>
            <a:pPr algn="r"/>
            <a:r>
              <a:rPr lang="ru-RU" sz="1600" b="1" dirty="0" smtClean="0">
                <a:solidFill>
                  <a:srgbClr val="C00000"/>
                </a:solidFill>
                <a:latin typeface="Century Gothic" pitchFamily="34" charset="0"/>
              </a:rPr>
              <a:t>ПЕРЕПОДГОТОВКА И ПОВЫШЕНИЕ КВАЛИФИКАЦИИ В ОБЛАСТИ </a:t>
            </a:r>
            <a:r>
              <a:rPr lang="ru-RU" sz="1600" b="1" dirty="0" err="1" smtClean="0">
                <a:solidFill>
                  <a:srgbClr val="C00000"/>
                </a:solidFill>
                <a:latin typeface="Century Gothic" pitchFamily="34" charset="0"/>
              </a:rPr>
              <a:t>БиОТ</a:t>
            </a:r>
            <a:endParaRPr lang="ru-RU" sz="16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pPr algn="just"/>
            <a:endParaRPr lang="ru-RU" sz="1600" b="1" dirty="0" smtClean="0">
              <a:solidFill>
                <a:srgbClr val="C00000"/>
              </a:solidFill>
              <a:latin typeface="Century Gothic" pitchFamily="34" charset="0"/>
            </a:endParaRP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TextBox 36"/>
          <p:cNvSpPr txBox="1"/>
          <p:nvPr/>
        </p:nvSpPr>
        <p:spPr>
          <a:xfrm>
            <a:off x="1571604" y="978083"/>
            <a:ext cx="7429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50000"/>
            </a:pPr>
            <a:r>
              <a:rPr lang="ru-RU" sz="1400" b="1" i="1" dirty="0" smtClean="0">
                <a:solidFill>
                  <a:schemeClr val="tx2">
                    <a:lumMod val="50000"/>
                  </a:schemeClr>
                </a:solidFill>
              </a:rPr>
              <a:t>    Специальность ВАК «Безопасность жизнедеятельности и защита окружающей среды»</a:t>
            </a:r>
            <a:endParaRPr lang="ru-RU" sz="1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6626" name="Picture 2" descr="http://arsans.ru/wp-content/uploads/2015/02/student_25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1357298"/>
            <a:ext cx="642942" cy="642942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5072066" y="1452169"/>
            <a:ext cx="4000496" cy="5262979"/>
          </a:xfrm>
          <a:prstGeom prst="rect">
            <a:avLst/>
          </a:prstGeom>
          <a:noFill/>
          <a:ln w="12700">
            <a:solidFill>
              <a:srgbClr val="2B56AB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5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вузы: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Казахский национальный университет им. </a:t>
            </a:r>
            <a:r>
              <a:rPr lang="ru-RU" sz="1050" dirty="0" err="1" smtClean="0">
                <a:solidFill>
                  <a:srgbClr val="2B56AB"/>
                </a:solidFill>
              </a:rPr>
              <a:t>Аль-Фараби</a:t>
            </a:r>
            <a:r>
              <a:rPr lang="ru-RU" sz="1050" dirty="0" smtClean="0">
                <a:solidFill>
                  <a:srgbClr val="2B56AB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Казахский национальный технический университет                             им. К.И. </a:t>
            </a:r>
            <a:r>
              <a:rPr lang="ru-RU" sz="1050" dirty="0" err="1" smtClean="0">
                <a:solidFill>
                  <a:srgbClr val="2B56AB"/>
                </a:solidFill>
              </a:rPr>
              <a:t>Сатпаева</a:t>
            </a:r>
            <a:r>
              <a:rPr lang="ru-RU" sz="1050" dirty="0" smtClean="0">
                <a:solidFill>
                  <a:srgbClr val="2B56AB"/>
                </a:solidFill>
              </a:rPr>
              <a:t>;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Казахский национальный аграрный университет;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Евразийский национальный университет им. Л.Н. Гумилева.</a:t>
            </a:r>
          </a:p>
          <a:p>
            <a:pPr algn="just"/>
            <a:r>
              <a:rPr lang="ru-RU" sz="105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Государственные вузы</a:t>
            </a:r>
            <a:r>
              <a:rPr lang="ru-RU" sz="105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Казахская академия транспорта и коммуникаций                                       им. М. </a:t>
            </a:r>
            <a:r>
              <a:rPr lang="ru-RU" sz="1050" dirty="0" err="1" smtClean="0">
                <a:solidFill>
                  <a:srgbClr val="2B56AB"/>
                </a:solidFill>
              </a:rPr>
              <a:t>Тынышпаева</a:t>
            </a:r>
            <a:r>
              <a:rPr lang="ru-RU" sz="1050" dirty="0" smtClean="0">
                <a:solidFill>
                  <a:srgbClr val="2B56AB"/>
                </a:solidFill>
              </a:rPr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err="1" smtClean="0">
                <a:solidFill>
                  <a:srgbClr val="2B56AB"/>
                </a:solidFill>
              </a:rPr>
              <a:t>Атырауский</a:t>
            </a:r>
            <a:r>
              <a:rPr lang="ru-RU" sz="1050" dirty="0" smtClean="0">
                <a:solidFill>
                  <a:srgbClr val="2B56AB"/>
                </a:solidFill>
              </a:rPr>
              <a:t> институт нефти и газа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err="1" smtClean="0">
                <a:solidFill>
                  <a:srgbClr val="2B56AB"/>
                </a:solidFill>
              </a:rPr>
              <a:t>Рудненский</a:t>
            </a:r>
            <a:r>
              <a:rPr lang="ru-RU" sz="1050" dirty="0" smtClean="0">
                <a:solidFill>
                  <a:srgbClr val="2B56AB"/>
                </a:solidFill>
              </a:rPr>
              <a:t> индустриальный институт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err="1" smtClean="0">
                <a:solidFill>
                  <a:srgbClr val="2B56AB"/>
                </a:solidFill>
              </a:rPr>
              <a:t>Кызылординский</a:t>
            </a:r>
            <a:r>
              <a:rPr lang="ru-RU" sz="1050" dirty="0" smtClean="0">
                <a:solidFill>
                  <a:srgbClr val="2B56AB"/>
                </a:solidFill>
              </a:rPr>
              <a:t> государственный университет им. </a:t>
            </a:r>
            <a:r>
              <a:rPr lang="ru-RU" sz="1050" dirty="0" err="1" smtClean="0">
                <a:solidFill>
                  <a:srgbClr val="2B56AB"/>
                </a:solidFill>
              </a:rPr>
              <a:t>КоркытАта</a:t>
            </a:r>
            <a:endParaRPr lang="ru-RU" sz="1050" dirty="0" smtClean="0">
              <a:solidFill>
                <a:srgbClr val="2B56AB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Каспийский государственный университет технологии и инжиниринга им. Ш. </a:t>
            </a:r>
            <a:r>
              <a:rPr lang="ru-RU" sz="1050" dirty="0" err="1" smtClean="0">
                <a:solidFill>
                  <a:srgbClr val="2B56AB"/>
                </a:solidFill>
              </a:rPr>
              <a:t>Есенова</a:t>
            </a:r>
            <a:endParaRPr lang="ru-RU" sz="1050" dirty="0" smtClean="0">
              <a:solidFill>
                <a:srgbClr val="2B56AB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Семипалатинский государственный университет имени </a:t>
            </a:r>
            <a:r>
              <a:rPr lang="ru-RU" sz="1050" dirty="0" err="1" smtClean="0">
                <a:solidFill>
                  <a:srgbClr val="2B56AB"/>
                </a:solidFill>
              </a:rPr>
              <a:t>Шакарима</a:t>
            </a:r>
            <a:endParaRPr lang="ru-RU" sz="1050" dirty="0" smtClean="0">
              <a:solidFill>
                <a:srgbClr val="2B56AB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Южно-Казахстанский государственный университет им. М. </a:t>
            </a:r>
            <a:r>
              <a:rPr lang="ru-RU" sz="1050" dirty="0" err="1" smtClean="0">
                <a:solidFill>
                  <a:srgbClr val="2B56AB"/>
                </a:solidFill>
              </a:rPr>
              <a:t>Ауэзова</a:t>
            </a:r>
            <a:r>
              <a:rPr lang="ru-RU" sz="1050" dirty="0" smtClean="0">
                <a:solidFill>
                  <a:srgbClr val="2B56AB"/>
                </a:solidFill>
              </a:rPr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Восточно-Казахстанский государственный технический университет им. Д. </a:t>
            </a:r>
            <a:r>
              <a:rPr lang="ru-RU" sz="1050" dirty="0" err="1" smtClean="0">
                <a:solidFill>
                  <a:srgbClr val="2B56AB"/>
                </a:solidFill>
              </a:rPr>
              <a:t>Серикбаева</a:t>
            </a:r>
            <a:r>
              <a:rPr lang="ru-RU" sz="1050" dirty="0" smtClean="0">
                <a:solidFill>
                  <a:srgbClr val="2B56AB"/>
                </a:solidFill>
              </a:rPr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err="1" smtClean="0">
                <a:solidFill>
                  <a:srgbClr val="2B56AB"/>
                </a:solidFill>
              </a:rPr>
              <a:t>Жезказганский</a:t>
            </a:r>
            <a:r>
              <a:rPr lang="ru-RU" sz="1050" dirty="0" smtClean="0">
                <a:solidFill>
                  <a:srgbClr val="2B56AB"/>
                </a:solidFill>
              </a:rPr>
              <a:t> университет им. </a:t>
            </a:r>
            <a:r>
              <a:rPr lang="ru-RU" sz="1050" dirty="0" err="1" smtClean="0">
                <a:solidFill>
                  <a:srgbClr val="2B56AB"/>
                </a:solidFill>
              </a:rPr>
              <a:t>О.А.Байконурова</a:t>
            </a:r>
            <a:r>
              <a:rPr lang="ru-RU" sz="1050" dirty="0" smtClean="0">
                <a:solidFill>
                  <a:srgbClr val="2B56AB"/>
                </a:solidFill>
              </a:rPr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Павлодарский государственный университет им. С. </a:t>
            </a:r>
            <a:r>
              <a:rPr lang="ru-RU" sz="1050" dirty="0" err="1" smtClean="0">
                <a:solidFill>
                  <a:srgbClr val="2B56AB"/>
                </a:solidFill>
              </a:rPr>
              <a:t>Торайгырова</a:t>
            </a:r>
            <a:r>
              <a:rPr lang="ru-RU" sz="1050" dirty="0" smtClean="0">
                <a:solidFill>
                  <a:srgbClr val="2B56AB"/>
                </a:solidFill>
              </a:rPr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Карагандинский государственный индустриальный университет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err="1" smtClean="0">
                <a:solidFill>
                  <a:srgbClr val="2B56AB"/>
                </a:solidFill>
              </a:rPr>
              <a:t>Жетысуский</a:t>
            </a:r>
            <a:r>
              <a:rPr lang="ru-RU" sz="1050" dirty="0" smtClean="0">
                <a:solidFill>
                  <a:srgbClr val="2B56AB"/>
                </a:solidFill>
              </a:rPr>
              <a:t> государственный университет им. И. </a:t>
            </a:r>
            <a:r>
              <a:rPr lang="ru-RU" sz="1050" dirty="0" err="1" smtClean="0">
                <a:solidFill>
                  <a:srgbClr val="2B56AB"/>
                </a:solidFill>
              </a:rPr>
              <a:t>Жансугурова</a:t>
            </a:r>
            <a:r>
              <a:rPr lang="ru-RU" sz="1050" dirty="0" smtClean="0">
                <a:solidFill>
                  <a:srgbClr val="2B56AB"/>
                </a:solidFill>
              </a:rPr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Карагандинский государственный технический университет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err="1" smtClean="0">
                <a:solidFill>
                  <a:srgbClr val="2B56AB"/>
                </a:solidFill>
              </a:rPr>
              <a:t>Таразский</a:t>
            </a:r>
            <a:r>
              <a:rPr lang="ru-RU" sz="1050" dirty="0" smtClean="0">
                <a:solidFill>
                  <a:srgbClr val="2B56AB"/>
                </a:solidFill>
              </a:rPr>
              <a:t> государственный университет им. М. Х. </a:t>
            </a:r>
            <a:r>
              <a:rPr lang="ru-RU" sz="1050" dirty="0" err="1" smtClean="0">
                <a:solidFill>
                  <a:srgbClr val="2B56AB"/>
                </a:solidFill>
              </a:rPr>
              <a:t>Дулати</a:t>
            </a:r>
            <a:r>
              <a:rPr lang="ru-RU" sz="1050" dirty="0" smtClean="0">
                <a:solidFill>
                  <a:srgbClr val="2B56AB"/>
                </a:solidFill>
              </a:rPr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smtClean="0">
                <a:solidFill>
                  <a:srgbClr val="2B56AB"/>
                </a:solidFill>
              </a:rPr>
              <a:t>Восточно-Казахстанский государственный университет                               им. С. </a:t>
            </a:r>
            <a:r>
              <a:rPr lang="ru-RU" sz="1050" dirty="0" err="1" smtClean="0">
                <a:solidFill>
                  <a:srgbClr val="2B56AB"/>
                </a:solidFill>
              </a:rPr>
              <a:t>Аманжолова</a:t>
            </a:r>
            <a:r>
              <a:rPr lang="ru-RU" sz="1050" dirty="0" smtClean="0">
                <a:solidFill>
                  <a:srgbClr val="2B56AB"/>
                </a:solidFill>
              </a:rPr>
              <a:t>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err="1" smtClean="0">
                <a:solidFill>
                  <a:srgbClr val="2B56AB"/>
                </a:solidFill>
              </a:rPr>
              <a:t>Алматинский</a:t>
            </a:r>
            <a:r>
              <a:rPr lang="ru-RU" sz="1050" dirty="0" smtClean="0">
                <a:solidFill>
                  <a:srgbClr val="2B56AB"/>
                </a:solidFill>
              </a:rPr>
              <a:t> университет энергетики и связи</a:t>
            </a:r>
          </a:p>
          <a:p>
            <a:pPr algn="just"/>
            <a:r>
              <a:rPr lang="ru-RU" sz="105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Частные вузы</a:t>
            </a:r>
            <a:r>
              <a:rPr lang="ru-RU" sz="105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err="1" smtClean="0">
                <a:solidFill>
                  <a:srgbClr val="2B56AB"/>
                </a:solidFill>
              </a:rPr>
              <a:t>Западно-Казахстанский</a:t>
            </a:r>
            <a:r>
              <a:rPr lang="ru-RU" sz="1050" dirty="0" smtClean="0">
                <a:solidFill>
                  <a:srgbClr val="2B56AB"/>
                </a:solidFill>
              </a:rPr>
              <a:t> инженерно-технический университет </a:t>
            </a:r>
          </a:p>
          <a:p>
            <a:pPr lvl="0" algn="just">
              <a:buFont typeface="Wingdings" pitchFamily="2" charset="2"/>
              <a:buChar char="§"/>
            </a:pPr>
            <a:r>
              <a:rPr lang="ru-RU" sz="1050" dirty="0" err="1" smtClean="0">
                <a:solidFill>
                  <a:srgbClr val="2B56AB"/>
                </a:solidFill>
              </a:rPr>
              <a:t>Кокшетауский</a:t>
            </a:r>
            <a:r>
              <a:rPr lang="ru-RU" sz="1050" dirty="0" smtClean="0">
                <a:solidFill>
                  <a:srgbClr val="2B56AB"/>
                </a:solidFill>
              </a:rPr>
              <a:t> университет им. А. </a:t>
            </a:r>
            <a:r>
              <a:rPr lang="ru-RU" sz="1050" dirty="0" err="1" smtClean="0">
                <a:solidFill>
                  <a:srgbClr val="2B56AB"/>
                </a:solidFill>
              </a:rPr>
              <a:t>Мырзахметова</a:t>
            </a:r>
            <a:r>
              <a:rPr lang="ru-RU" sz="1050" dirty="0" smtClean="0">
                <a:solidFill>
                  <a:srgbClr val="2B56AB"/>
                </a:solidFill>
              </a:rPr>
              <a:t> </a:t>
            </a:r>
            <a:endParaRPr lang="ru-RU" sz="1050" dirty="0">
              <a:solidFill>
                <a:srgbClr val="2B56AB"/>
              </a:solidFill>
            </a:endParaRPr>
          </a:p>
        </p:txBody>
      </p:sp>
      <p:pic>
        <p:nvPicPr>
          <p:cNvPr id="26628" name="Picture 4" descr="http://www2.psd100.com/ppp/2013/11/0601/student-icon-110611152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214414" y="2000240"/>
            <a:ext cx="571504" cy="571504"/>
          </a:xfrm>
          <a:prstGeom prst="rect">
            <a:avLst/>
          </a:prstGeom>
          <a:noFill/>
        </p:spPr>
      </p:pic>
      <p:pic>
        <p:nvPicPr>
          <p:cNvPr id="26630" name="Picture 6" descr="Иконка оператор станк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2976" y="2571744"/>
            <a:ext cx="571504" cy="571504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2143108" y="1428736"/>
            <a:ext cx="2857520" cy="430887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2014-2015 гг. на степень бакалавра обучалось 2341 человек</a:t>
            </a:r>
            <a:endPara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3108" y="2000240"/>
            <a:ext cx="2857520" cy="430887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2014-2015 гг.. на степень  магистра обучалось 144 человека</a:t>
            </a:r>
            <a:endPara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43108" y="2571744"/>
            <a:ext cx="2857520" cy="430887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рамках правового всеобуча  за 2014 году обучено более 43 тыс. работников</a:t>
            </a:r>
            <a:endPara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631" name="Picture 7" descr="C:\Users\Джумагулова Н\Desktop\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4414" y="3214686"/>
            <a:ext cx="571504" cy="467594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2143108" y="3143248"/>
            <a:ext cx="2857520" cy="600164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 «Центр обучения, исследований и разрешения конфликтов ФПРК» за 2012-2015 гг.  обучено более 5 тыс. работников</a:t>
            </a:r>
            <a:endParaRPr lang="ru-RU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00100" y="3929066"/>
            <a:ext cx="4000528" cy="33855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Информационно-разъяснительная работа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00100" y="4286256"/>
            <a:ext cx="407196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SzPct val="150000"/>
              <a:buBlip>
                <a:blip r:embed="rId8"/>
              </a:buBlip>
            </a:pPr>
            <a:r>
              <a:rPr lang="ru-RU" sz="1100" dirty="0" smtClean="0"/>
              <a:t>  </a:t>
            </a:r>
            <a:r>
              <a:rPr lang="ru-RU" sz="1100" dirty="0" smtClean="0">
                <a:solidFill>
                  <a:srgbClr val="C00000"/>
                </a:solidFill>
              </a:rPr>
              <a:t>МЗСР РК (Пресс-центр, </a:t>
            </a:r>
            <a:r>
              <a:rPr lang="ru-RU" sz="1100" dirty="0" err="1" smtClean="0">
                <a:solidFill>
                  <a:srgbClr val="C00000"/>
                </a:solidFill>
              </a:rPr>
              <a:t>блог</a:t>
            </a:r>
            <a:r>
              <a:rPr lang="ru-RU" sz="1100" dirty="0" smtClean="0">
                <a:solidFill>
                  <a:srgbClr val="C00000"/>
                </a:solidFill>
              </a:rPr>
              <a:t> Министра, сайт Министерства)</a:t>
            </a:r>
          </a:p>
          <a:p>
            <a:pPr algn="just">
              <a:buSzPct val="150000"/>
              <a:buBlip>
                <a:blip r:embed="rId8"/>
              </a:buBlip>
            </a:pPr>
            <a:r>
              <a:rPr lang="ru-RU" sz="1100" dirty="0" smtClean="0">
                <a:solidFill>
                  <a:srgbClr val="C00000"/>
                </a:solidFill>
              </a:rPr>
              <a:t>  Комитет труда, социальной защиты и миграции МЗСР РК</a:t>
            </a:r>
          </a:p>
          <a:p>
            <a:pPr algn="just">
              <a:buSzPct val="150000"/>
              <a:buBlip>
                <a:blip r:embed="rId8"/>
              </a:buBlip>
            </a:pPr>
            <a:r>
              <a:rPr lang="ru-RU" sz="1100" dirty="0" smtClean="0">
                <a:solidFill>
                  <a:srgbClr val="C00000"/>
                </a:solidFill>
              </a:rPr>
              <a:t>  АО «Информационно-аналитический центр по проблемам занятости» МЗСР РК (журнал «Бизнес. Труд. Социум»)</a:t>
            </a:r>
          </a:p>
          <a:p>
            <a:pPr algn="just">
              <a:buSzPct val="150000"/>
              <a:buBlip>
                <a:blip r:embed="rId8"/>
              </a:buBlip>
            </a:pPr>
            <a:r>
              <a:rPr lang="ru-RU" sz="1100" dirty="0" smtClean="0">
                <a:solidFill>
                  <a:srgbClr val="C00000"/>
                </a:solidFill>
              </a:rPr>
              <a:t>  РГКП «Республиканский научно-исследовательский институт по охране труда МЗСР РК» </a:t>
            </a:r>
          </a:p>
          <a:p>
            <a:pPr algn="just">
              <a:buSzPct val="150000"/>
              <a:buBlip>
                <a:blip r:embed="rId8"/>
              </a:buBlip>
            </a:pPr>
            <a:r>
              <a:rPr lang="ru-RU" sz="1100" dirty="0" smtClean="0">
                <a:solidFill>
                  <a:srgbClr val="C00000"/>
                </a:solidFill>
              </a:rPr>
              <a:t>  РГКП «Национального центра гигиены труда и профессиональных заболеваний» МЗСР РК </a:t>
            </a:r>
          </a:p>
          <a:p>
            <a:pPr algn="just">
              <a:buSzPct val="150000"/>
              <a:buBlip>
                <a:blip r:embed="rId8"/>
              </a:buBlip>
            </a:pPr>
            <a:r>
              <a:rPr lang="ru-RU" sz="1100" dirty="0" smtClean="0">
                <a:solidFill>
                  <a:srgbClr val="C00000"/>
                </a:solidFill>
              </a:rPr>
              <a:t>  ГУ «Курсы повышения квалификации кадров» МЗСР РК</a:t>
            </a:r>
          </a:p>
          <a:p>
            <a:pPr algn="just">
              <a:buSzPct val="150000"/>
              <a:buBlip>
                <a:blip r:embed="rId8"/>
              </a:buBlip>
            </a:pPr>
            <a:r>
              <a:rPr lang="ru-RU" sz="1100" dirty="0" smtClean="0">
                <a:solidFill>
                  <a:srgbClr val="C00000"/>
                </a:solidFill>
              </a:rPr>
              <a:t>  Федерация профсоюзов РК (газета «</a:t>
            </a:r>
            <a:r>
              <a:rPr lang="ru-RU" sz="1100" dirty="0" err="1" smtClean="0">
                <a:solidFill>
                  <a:srgbClr val="C00000"/>
                </a:solidFill>
              </a:rPr>
              <a:t>Қазақстан кәсіподағы</a:t>
            </a:r>
            <a:r>
              <a:rPr lang="ru-RU" sz="1100" dirty="0" smtClean="0">
                <a:solidFill>
                  <a:srgbClr val="C00000"/>
                </a:solidFill>
              </a:rPr>
              <a:t>»)</a:t>
            </a:r>
          </a:p>
          <a:p>
            <a:pPr lvl="0" algn="just">
              <a:buSzPct val="150000"/>
              <a:buBlip>
                <a:blip r:embed="rId8"/>
              </a:buBlip>
            </a:pPr>
            <a:r>
              <a:rPr lang="ru-RU" sz="1100" dirty="0" smtClean="0">
                <a:solidFill>
                  <a:srgbClr val="C00000"/>
                </a:solidFill>
              </a:rPr>
              <a:t>  ТОО «МЦФР - Казахстан» (журнал «Охрана труда. Казахстан» и комплекс дополнительных справочных изданий.</a:t>
            </a:r>
          </a:p>
          <a:p>
            <a:pPr lvl="0" algn="just">
              <a:buSzPct val="150000"/>
              <a:buBlip>
                <a:blip r:embed="rId8"/>
              </a:buBlip>
            </a:pPr>
            <a:r>
              <a:rPr lang="ru-RU" sz="1100" dirty="0" smtClean="0">
                <a:solidFill>
                  <a:srgbClr val="C00000"/>
                </a:solidFill>
              </a:rPr>
              <a:t>  ТОО "Клуб юристов Евразии" (</a:t>
            </a:r>
            <a:r>
              <a:rPr lang="ru-RU" sz="1100" dirty="0" err="1" smtClean="0">
                <a:solidFill>
                  <a:srgbClr val="C00000"/>
                </a:solidFill>
              </a:rPr>
              <a:t>краутсортинговая</a:t>
            </a:r>
            <a:r>
              <a:rPr lang="ru-RU" sz="1100" dirty="0" smtClean="0">
                <a:solidFill>
                  <a:srgbClr val="C00000"/>
                </a:solidFill>
              </a:rPr>
              <a:t> информационная система «</a:t>
            </a:r>
            <a:r>
              <a:rPr lang="ru-RU" sz="1100" dirty="0" err="1" smtClean="0">
                <a:solidFill>
                  <a:srgbClr val="C00000"/>
                </a:solidFill>
              </a:rPr>
              <a:t>BestProfi</a:t>
            </a:r>
            <a:r>
              <a:rPr lang="ru-RU" sz="1100" dirty="0" smtClean="0">
                <a:solidFill>
                  <a:srgbClr val="C00000"/>
                </a:solidFill>
              </a:rPr>
              <a:t>»)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1" name="Номер слайда 13"/>
          <p:cNvSpPr txBox="1">
            <a:spLocks/>
          </p:cNvSpPr>
          <p:nvPr/>
        </p:nvSpPr>
        <p:spPr>
          <a:xfrm>
            <a:off x="8744008" y="6492899"/>
            <a:ext cx="3285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7F5D90-F7C6-4148-8CBF-31DE79C7B4ED}" type="slidenum">
              <a:rPr kumimoji="0" lang="ru-RU" sz="12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1643042" y="714356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2786050" y="71414"/>
            <a:ext cx="63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7. ОСНОВНЫЕ СТАТИСТИЧЕСКИЕ ПОКАЗАТЕЛИ В ОБЛАСТИ БЕЗОПАСНОСТИ И ОХРАНЫ ТРУДА</a:t>
            </a: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2" name="Схема 21"/>
          <p:cNvGraphicFramePr/>
          <p:nvPr/>
        </p:nvGraphicFramePr>
        <p:xfrm>
          <a:off x="428596" y="1071546"/>
          <a:ext cx="4500594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143108" y="1785926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rgbClr val="C00000"/>
                </a:solidFill>
              </a:rPr>
              <a:t>ЧИСЛЕННОСТЬ ЛИЦ, ЗАДЕЙСТВОВАННЫХ В УПРАВЛЕНИИ И КОНТРОЛЕ ЗА </a:t>
            </a:r>
            <a:r>
              <a:rPr lang="ru-RU" sz="800" b="1" dirty="0" err="1" smtClean="0">
                <a:solidFill>
                  <a:srgbClr val="C00000"/>
                </a:solidFill>
              </a:rPr>
              <a:t>БиОТ</a:t>
            </a:r>
            <a:endParaRPr lang="ru-RU" sz="8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8662" y="3286124"/>
            <a:ext cx="8215338" cy="276999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СОСТОЯНИЕ И ДИНАМИКА ПРОИЗВОДСТВЕННОГО ТРАВМАТИЗМА И  ПРОФЕССИОНАЛЬНОЙ ЗАБОЛЕВАЕМОСТИ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24" name="Рисунок 23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28728" y="3643314"/>
            <a:ext cx="314327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4143372" y="1000108"/>
            <a:ext cx="4857784" cy="276999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СОСТОЯНИЕ  УСЛОВИЙ  ТРУДА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26" name="Объект 2"/>
          <p:cNvGraphicFramePr/>
          <p:nvPr/>
        </p:nvGraphicFramePr>
        <p:xfrm>
          <a:off x="357158" y="5143512"/>
          <a:ext cx="4643470" cy="1857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32" name="Диаграмма 31"/>
          <p:cNvGraphicFramePr/>
          <p:nvPr/>
        </p:nvGraphicFramePr>
        <p:xfrm>
          <a:off x="5214942" y="3571876"/>
          <a:ext cx="378621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715008" y="3571876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latin typeface="+mj-lt"/>
              </a:rPr>
              <a:t>Основные причины производственного травматизма </a:t>
            </a:r>
          </a:p>
          <a:p>
            <a:endParaRPr lang="ru-RU" sz="900" b="1" dirty="0"/>
          </a:p>
        </p:txBody>
      </p:sp>
      <p:pic>
        <p:nvPicPr>
          <p:cNvPr id="35" name="Диаграмма 3"/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578966" y="1571612"/>
            <a:ext cx="2493628" cy="169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6" name="TextBox 35"/>
          <p:cNvSpPr txBox="1"/>
          <p:nvPr/>
        </p:nvSpPr>
        <p:spPr>
          <a:xfrm>
            <a:off x="6858016" y="1214422"/>
            <a:ext cx="20002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latin typeface="+mj-lt"/>
              </a:rPr>
              <a:t>Доплаты за вредные и другие </a:t>
            </a:r>
          </a:p>
          <a:p>
            <a:pPr algn="ctr"/>
            <a:r>
              <a:rPr lang="ru-RU" sz="900" b="1" dirty="0" smtClean="0">
                <a:latin typeface="+mj-lt"/>
              </a:rPr>
              <a:t>неблагоприятные условия труда</a:t>
            </a:r>
          </a:p>
          <a:p>
            <a:endParaRPr lang="ru-RU" sz="900" b="1" dirty="0"/>
          </a:p>
        </p:txBody>
      </p:sp>
      <p:graphicFrame>
        <p:nvGraphicFramePr>
          <p:cNvPr id="38" name="Диаграмма 37"/>
          <p:cNvGraphicFramePr/>
          <p:nvPr/>
        </p:nvGraphicFramePr>
        <p:xfrm>
          <a:off x="4429124" y="1500174"/>
          <a:ext cx="2357454" cy="192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357686" y="1285860"/>
            <a:ext cx="21431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latin typeface="+mj-lt"/>
              </a:rPr>
              <a:t>Численность работников в </a:t>
            </a:r>
          </a:p>
          <a:p>
            <a:pPr algn="ctr"/>
            <a:r>
              <a:rPr lang="ru-RU" sz="900" b="1" dirty="0" smtClean="0">
                <a:latin typeface="+mj-lt"/>
              </a:rPr>
              <a:t>неблагоприятных условиях труда, тыс.</a:t>
            </a:r>
          </a:p>
          <a:p>
            <a:endParaRPr lang="ru-RU" sz="9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857356" y="3626796"/>
            <a:ext cx="278608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latin typeface="+mj-lt"/>
              </a:rPr>
              <a:t>Динамика производственного травматизма</a:t>
            </a:r>
            <a:endParaRPr lang="ru-RU" sz="900" b="1" dirty="0"/>
          </a:p>
        </p:txBody>
      </p:sp>
      <p:sp>
        <p:nvSpPr>
          <p:cNvPr id="4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744008" y="6492899"/>
            <a:ext cx="328586" cy="365125"/>
          </a:xfrm>
        </p:spPr>
        <p:txBody>
          <a:bodyPr/>
          <a:lstStyle/>
          <a:p>
            <a:fld id="{547F5D90-F7C6-4148-8CBF-31DE79C7B4ED}" type="slidenum">
              <a:rPr lang="ru-RU" b="1" i="1" smtClean="0">
                <a:solidFill>
                  <a:srgbClr val="C00000"/>
                </a:solidFill>
                <a:latin typeface="+mj-lt"/>
              </a:rPr>
              <a:pPr/>
              <a:t>8</a:t>
            </a:fld>
            <a:endParaRPr lang="ru-RU" b="1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0"/>
          <p:cNvGrpSpPr/>
          <p:nvPr/>
        </p:nvGrpSpPr>
        <p:grpSpPr>
          <a:xfrm>
            <a:off x="1643042" y="714356"/>
            <a:ext cx="7500958" cy="214314"/>
            <a:chOff x="3357554" y="714356"/>
            <a:chExt cx="5786446" cy="30480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3357554" y="714356"/>
              <a:ext cx="5786446" cy="158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8" name="AutoShape 3"/>
            <p:cNvCxnSpPr>
              <a:cxnSpLocks noChangeShapeType="1"/>
            </p:cNvCxnSpPr>
            <p:nvPr/>
          </p:nvCxnSpPr>
          <p:spPr bwMode="auto">
            <a:xfrm flipV="1">
              <a:off x="3509954" y="857232"/>
              <a:ext cx="5634046" cy="9524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  <p:cxnSp>
          <p:nvCxnSpPr>
            <p:cNvPr id="9" name="AutoShape 3"/>
            <p:cNvCxnSpPr>
              <a:cxnSpLocks noChangeShapeType="1"/>
            </p:cNvCxnSpPr>
            <p:nvPr/>
          </p:nvCxnSpPr>
          <p:spPr bwMode="auto">
            <a:xfrm flipV="1">
              <a:off x="3662354" y="1000108"/>
              <a:ext cx="5481646" cy="19048"/>
            </a:xfrm>
            <a:prstGeom prst="straightConnector1">
              <a:avLst/>
            </a:prstGeom>
            <a:noFill/>
            <a:ln w="31750">
              <a:solidFill>
                <a:srgbClr val="95B3D7"/>
              </a:solidFill>
              <a:round/>
              <a:headEnd/>
              <a:tailEnd/>
            </a:ln>
            <a:effectLst>
              <a:prstShdw prst="shdw17" dist="17961" dir="13500000">
                <a:srgbClr val="243F60"/>
              </a:prstShdw>
            </a:effectLst>
          </p:spPr>
        </p:cxnSp>
      </p:grpSp>
      <p:sp>
        <p:nvSpPr>
          <p:cNvPr id="18" name="TextBox 17"/>
          <p:cNvSpPr txBox="1"/>
          <p:nvPr/>
        </p:nvSpPr>
        <p:spPr>
          <a:xfrm>
            <a:off x="2786050" y="71414"/>
            <a:ext cx="63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8. ПОСТОЯННАЯ РАБОТА И МЕРОПРИЯТИЯ И В ОБЛАСТИ ОХРАНЫ ТРУДА: ОТДЕЛЬНЫЕ ПРИМЕРЫ</a:t>
            </a:r>
          </a:p>
        </p:txBody>
      </p:sp>
      <p:pic>
        <p:nvPicPr>
          <p:cNvPr id="19" name="Picture 2" descr="C:\Users\Джумагулова Н\Desktop\полос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71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1214414" y="1071546"/>
            <a:ext cx="3571900" cy="923330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Регулярные мероприятия на национальном, региональном и отраслевом уровнях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6380" y="1000108"/>
            <a:ext cx="3714776" cy="369332"/>
          </a:xfrm>
          <a:prstGeom prst="rect">
            <a:avLst/>
          </a:prstGeom>
          <a:solidFill>
            <a:srgbClr val="2B56A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Международное сотрудничество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2976" y="2171634"/>
            <a:ext cx="3929090" cy="55399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/>
              <a:t>Государственный мониторинг ситуации по обеспечению безопасных условий труда и производственного травматизма в разрезе регионов и отраслей республики</a:t>
            </a:r>
            <a:endParaRPr lang="ru-RU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142976" y="2903520"/>
            <a:ext cx="3929090" cy="55399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/>
              <a:t>Регулярный пересмотри законодательных актов и нормативно-технической документации с учетом требований развития экономики</a:t>
            </a:r>
            <a:endParaRPr lang="ru-RU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42976" y="3628912"/>
            <a:ext cx="3929090" cy="40011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/>
              <a:t>Правовой  всеобуч работников основам трудового законодательств в рамках ликвидации правовой неграмотности</a:t>
            </a:r>
            <a:endParaRPr lang="ru-RU" sz="1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142976" y="4986234"/>
            <a:ext cx="3929090" cy="40011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/>
              <a:t>Проведение ежегодной международной конференции и выставки по охране труда и промышленной безопасности «</a:t>
            </a:r>
            <a:r>
              <a:rPr lang="en-US" sz="1000" b="1" dirty="0" smtClean="0"/>
              <a:t>KIOSH</a:t>
            </a:r>
            <a:r>
              <a:rPr lang="ru-RU" sz="1000" b="1" dirty="0" smtClean="0"/>
              <a:t>» </a:t>
            </a:r>
            <a:endParaRPr lang="ru-RU" sz="1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142976" y="4243336"/>
            <a:ext cx="3929090" cy="55399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/>
              <a:t>Ежегодные заседания  трехсторонних комиссий по социальному партнерству и регулированию социальных и трудовых отношений на республиканском, региональных и отраслевых уровнях</a:t>
            </a:r>
            <a:endParaRPr lang="ru-RU" sz="1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42976" y="5568751"/>
            <a:ext cx="3929090" cy="24622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/>
              <a:t>Повсеместный охват коллективно-договорными отношениями  </a:t>
            </a:r>
            <a:endParaRPr lang="ru-RU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142976" y="6029286"/>
            <a:ext cx="3929090" cy="40011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b="1" dirty="0" smtClean="0"/>
              <a:t>Ежегодное проведение мероприятий, посвященных Всемирному дню охраны труда</a:t>
            </a:r>
            <a:endParaRPr lang="ru-RU" sz="1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357818" y="1565397"/>
            <a:ext cx="3571900" cy="5078313"/>
          </a:xfrm>
          <a:prstGeom prst="rect">
            <a:avLst/>
          </a:prstGeom>
          <a:noFill/>
          <a:ln w="12700">
            <a:solidFill>
              <a:srgbClr val="2B56AB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rgbClr val="C00000"/>
                </a:solidFill>
              </a:rPr>
              <a:t>Договора о сотрудничестве и проекты с МОТ, другими международными агентствами или государствами (их союзами)</a:t>
            </a:r>
          </a:p>
          <a:p>
            <a:endParaRPr lang="ru-RU" sz="900" dirty="0" smtClean="0"/>
          </a:p>
          <a:p>
            <a:pPr algn="just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ü"/>
            </a:pPr>
            <a:r>
              <a:rPr lang="ru-RU" sz="900" dirty="0" smtClean="0">
                <a:solidFill>
                  <a:srgbClr val="2B56AB"/>
                </a:solidFill>
              </a:rPr>
              <a:t>  </a:t>
            </a:r>
            <a:r>
              <a:rPr lang="ru-RU" sz="900" dirty="0" smtClean="0">
                <a:solidFill>
                  <a:srgbClr val="002060"/>
                </a:solidFill>
              </a:rPr>
              <a:t>Национальная Программа Достойного Труда в Республике Казахстан, (программы сотрудничества МОТ-РК) 1995-2010гг.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ü"/>
            </a:pPr>
            <a:r>
              <a:rPr lang="ru-RU" sz="900" dirty="0" smtClean="0">
                <a:solidFill>
                  <a:srgbClr val="002060"/>
                </a:solidFill>
              </a:rPr>
              <a:t>Соглашение о порядке расследования несчастных случаев на производстве, происшедших с работниками при нахождении их вне государства проживания, ратифицировано Указом Президента Республики Казахстан от 25 августа 1995 года № 2423;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ü"/>
            </a:pPr>
            <a:r>
              <a:rPr lang="ru-RU" sz="900" dirty="0" smtClean="0">
                <a:solidFill>
                  <a:srgbClr val="002060"/>
                </a:solidFill>
              </a:rPr>
              <a:t> Соглашение о взаимном признании прав на возмещение вреда, причиненного работникам увечьем, профессиональным заболеванием либо иным повреждением здоровья, связанные с исполнением ими трудовых обязанностей, ратифицировано Указом Президента Республики Казахстан от 25 мая 1995 г. № 2303;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ü"/>
            </a:pPr>
            <a:r>
              <a:rPr lang="ru-RU" sz="900" dirty="0" smtClean="0">
                <a:solidFill>
                  <a:srgbClr val="002060"/>
                </a:solidFill>
              </a:rPr>
              <a:t> Соглашение о сотрудничестве в области охраны труда, ратифицировано Указом Президента Республики Казахстан от 4 сентября 1995 г. № 2451;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ü"/>
            </a:pPr>
            <a:r>
              <a:rPr lang="ru-RU" sz="900" dirty="0" smtClean="0">
                <a:solidFill>
                  <a:srgbClr val="002060"/>
                </a:solidFill>
              </a:rPr>
              <a:t> Договор о Евразийском экономическом союзе, ратифицирован Законом Республики Казахстан от 14 октября 2014 года № 240-V ЗРК;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ü"/>
            </a:pPr>
            <a:r>
              <a:rPr lang="ru-RU" sz="900" dirty="0" smtClean="0">
                <a:solidFill>
                  <a:srgbClr val="002060"/>
                </a:solidFill>
              </a:rPr>
              <a:t> Соглашение о порядке разработки и соблюдении согласованных норм и требований по охране труда к взаимопоставляемой продукции, утверждено Постановление Правительства Республики Казахстан от 9 апреля 1998 года № 312;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ü"/>
            </a:pPr>
            <a:r>
              <a:rPr lang="ru-RU" sz="900" dirty="0" smtClean="0">
                <a:solidFill>
                  <a:srgbClr val="002060"/>
                </a:solidFill>
              </a:rPr>
              <a:t> Договор о вступлении Казахстана во Всемирную торговую организацию от 27 июля 2015 года (г. Женева). 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2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744008" y="6492899"/>
            <a:ext cx="328586" cy="365125"/>
          </a:xfrm>
        </p:spPr>
        <p:txBody>
          <a:bodyPr/>
          <a:lstStyle/>
          <a:p>
            <a:fld id="{547F5D90-F7C6-4148-8CBF-31DE79C7B4ED}" type="slidenum">
              <a:rPr lang="ru-RU" b="1" i="1" smtClean="0">
                <a:solidFill>
                  <a:srgbClr val="C00000"/>
                </a:solidFill>
                <a:latin typeface="+mj-lt"/>
              </a:rPr>
              <a:pPr/>
              <a:t>9</a:t>
            </a:fld>
            <a:endParaRPr lang="ru-RU" b="1" i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2210</Words>
  <Application>Microsoft Office PowerPoint</Application>
  <PresentationFormat>Экран (4:3)</PresentationFormat>
  <Paragraphs>324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Джумагулова Н</dc:creator>
  <cp:lastModifiedBy>Рамазанов Р</cp:lastModifiedBy>
  <cp:revision>50</cp:revision>
  <dcterms:created xsi:type="dcterms:W3CDTF">2015-10-21T12:09:18Z</dcterms:created>
  <dcterms:modified xsi:type="dcterms:W3CDTF">2015-10-22T07:22:36Z</dcterms:modified>
</cp:coreProperties>
</file>